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diagrams/layout3.xml" ContentType="application/vnd.openxmlformats-officedocument.drawingml.diagramLayout+xml"/>
  <Override PartName="/ppt/diagrams/layout1.xml" ContentType="application/vnd.openxmlformats-officedocument.drawingml.diagramLayout+xml"/>
  <Override PartName="/ppt/tags/tag12.xml" ContentType="application/vnd.openxmlformats-officedocument.presentationml.tags+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diagrams/layout2.xml" ContentType="application/vnd.openxmlformats-officedocument.drawingml.diagramLayout+xml"/>
  <Override PartName="/ppt/tags/tag13.xml" ContentType="application/vnd.openxmlformats-officedocument.presentationml.tags+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671" r:id="rId3"/>
    <p:sldId id="311" r:id="rId4"/>
    <p:sldId id="437" r:id="rId5"/>
    <p:sldId id="741" r:id="rId6"/>
    <p:sldId id="647" r:id="rId7"/>
    <p:sldId id="648" r:id="rId8"/>
    <p:sldId id="663" r:id="rId9"/>
    <p:sldId id="744" r:id="rId10"/>
    <p:sldId id="747" r:id="rId11"/>
    <p:sldId id="748" r:id="rId12"/>
    <p:sldId id="742" r:id="rId13"/>
    <p:sldId id="749" r:id="rId14"/>
    <p:sldId id="750" r:id="rId15"/>
    <p:sldId id="751" r:id="rId16"/>
    <p:sldId id="752" r:id="rId17"/>
    <p:sldId id="753" r:id="rId18"/>
    <p:sldId id="754" r:id="rId19"/>
    <p:sldId id="755" r:id="rId20"/>
    <p:sldId id="756" r:id="rId21"/>
    <p:sldId id="757" r:id="rId22"/>
    <p:sldId id="758" r:id="rId23"/>
    <p:sldId id="759" r:id="rId24"/>
    <p:sldId id="760" r:id="rId25"/>
    <p:sldId id="743" r:id="rId26"/>
    <p:sldId id="761" r:id="rId27"/>
    <p:sldId id="762" r:id="rId28"/>
    <p:sldId id="763" r:id="rId29"/>
    <p:sldId id="764" r:id="rId30"/>
    <p:sldId id="765" r:id="rId31"/>
    <p:sldId id="652" r:id="rId32"/>
    <p:sldId id="653" r:id="rId33"/>
    <p:sldId id="766" r:id="rId34"/>
    <p:sldId id="767" r:id="rId35"/>
    <p:sldId id="768" r:id="rId36"/>
    <p:sldId id="769" r:id="rId37"/>
    <p:sldId id="770" r:id="rId38"/>
    <p:sldId id="771" r:id="rId39"/>
    <p:sldId id="772" r:id="rId40"/>
    <p:sldId id="773" r:id="rId41"/>
    <p:sldId id="775" r:id="rId42"/>
    <p:sldId id="776" r:id="rId43"/>
    <p:sldId id="777" r:id="rId44"/>
    <p:sldId id="700" r:id="rId45"/>
    <p:sldId id="778" r:id="rId46"/>
    <p:sldId id="779" r:id="rId47"/>
    <p:sldId id="484" r:id="rId48"/>
  </p:sldIdLst>
  <p:sldSz cx="12195175"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600"/>
    <a:srgbClr val="99CC00"/>
    <a:srgbClr val="FF3C00"/>
    <a:srgbClr val="FFFFFF"/>
    <a:srgbClr val="F8F8F8"/>
    <a:srgbClr val="139AFF"/>
    <a:srgbClr val="F0AC02"/>
    <a:srgbClr val="7CAD07"/>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00" autoAdjust="0"/>
    <p:restoredTop sz="94660"/>
  </p:normalViewPr>
  <p:slideViewPr>
    <p:cSldViewPr>
      <p:cViewPr varScale="1">
        <p:scale>
          <a:sx n="73" d="100"/>
          <a:sy n="73" d="100"/>
        </p:scale>
        <p:origin x="-114" y="-120"/>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8" d="100"/>
          <a:sy n="58" d="100"/>
        </p:scale>
        <p:origin x="-258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D54B0-679F-4848-8779-CC11031A7F74}" type="doc">
      <dgm:prSet loTypeId="urn:microsoft.com/office/officeart/2008/layout/HexagonCluster" loCatId="picture" qsTypeId="urn:microsoft.com/office/officeart/2005/8/quickstyle/simple1#1" qsCatId="simple" csTypeId="urn:microsoft.com/office/officeart/2005/8/colors/accent3_2" csCatId="accent3" phldr="1"/>
      <dgm:spPr/>
      <dgm:t>
        <a:bodyPr/>
        <a:lstStyle/>
        <a:p>
          <a:endParaRPr lang="zh-CN" altLang="en-US"/>
        </a:p>
      </dgm:t>
    </dgm:pt>
    <dgm:pt modelId="{874B3D34-2173-4617-A4A8-4CE120848AAD}">
      <dgm:prSet phldrT="[文本]" custT="1"/>
      <dgm:spPr>
        <a:solidFill>
          <a:srgbClr val="99CC00">
            <a:alpha val="20000"/>
          </a:srgbClr>
        </a:solidFill>
        <a:ln>
          <a:solidFill>
            <a:srgbClr val="99CC00"/>
          </a:solidFill>
        </a:ln>
      </dgm:spPr>
      <dgm:t>
        <a:bodyPr/>
        <a:lstStyle/>
        <a:p>
          <a:pPr marL="0" algn="ctr" defTabSz="914400" rtl="0" eaLnBrk="1" fontAlgn="base" latinLnBrk="1" hangingPunct="1">
            <a:spcBef>
              <a:spcPct val="0"/>
            </a:spcBef>
            <a:spcAft>
              <a:spcPct val="0"/>
            </a:spcAft>
          </a:pPr>
          <a:r>
            <a:rPr kumimoji="1" lang="zh-CN" altLang="en-US" sz="2400" b="0" kern="1200" dirty="0" smtClean="0">
              <a:solidFill>
                <a:srgbClr val="99CC00"/>
              </a:solidFill>
              <a:latin typeface="微软雅黑" pitchFamily="34" charset="-122"/>
              <a:ea typeface="微软雅黑" pitchFamily="34" charset="-122"/>
              <a:cs typeface="+mn-cs"/>
            </a:rPr>
            <a:t>第二章</a:t>
          </a:r>
          <a:endParaRPr kumimoji="1" lang="zh-CN" altLang="en-US" sz="2400" b="0" kern="1200" dirty="0">
            <a:solidFill>
              <a:srgbClr val="99CC00"/>
            </a:solidFill>
            <a:latin typeface="微软雅黑" pitchFamily="34" charset="-122"/>
            <a:ea typeface="微软雅黑" pitchFamily="34" charset="-122"/>
            <a:cs typeface="+mn-cs"/>
          </a:endParaRPr>
        </a:p>
      </dgm:t>
    </dgm:pt>
    <dgm:pt modelId="{B4CF2FE0-85EF-440A-A8F8-B9991F9397FD}" type="parTrans" cxnId="{96B582D7-7319-4642-89E6-6D0DFCCD61BA}">
      <dgm:prSet/>
      <dgm:spPr/>
      <dgm:t>
        <a:bodyPr/>
        <a:lstStyle/>
        <a:p>
          <a:endParaRPr lang="zh-CN" altLang="en-US"/>
        </a:p>
      </dgm:t>
    </dgm:pt>
    <dgm:pt modelId="{F0843940-A02D-4536-92F8-74F8C2E41AE1}" type="sibTrans" cxnId="{96B582D7-7319-4642-89E6-6D0DFCCD61BA}">
      <dgm:prSet/>
      <dgm:spPr>
        <a:blipFill>
          <a:blip xmlns:r="http://schemas.openxmlformats.org/officeDocument/2006/relationships" r:embed="rId1" cstate="print">
            <a:extLst>
              <a:ext uri="{28A0092B-C50C-407E-A947-70E740481C1C}"/>
            </a:extLst>
          </a:blip>
          <a:srcRect/>
          <a:stretch>
            <a:fillRect t="-5000" b="-5000"/>
          </a:stretch>
        </a:blipFill>
        <a:ln>
          <a:solidFill>
            <a:srgbClr val="99CC00"/>
          </a:solidFill>
        </a:ln>
      </dgm:spPr>
      <dgm:t>
        <a:bodyPr/>
        <a:lstStyle/>
        <a:p>
          <a:endParaRPr lang="zh-CN" altLang="en-US"/>
        </a:p>
      </dgm:t>
    </dgm:pt>
    <dgm:pt modelId="{D474965B-433D-4DC8-9D4D-3D7A85C17E4A}">
      <dgm:prSet phldrT="[文本]" custT="1"/>
      <dgm:spPr>
        <a:solidFill>
          <a:srgbClr val="99CC00">
            <a:alpha val="20000"/>
          </a:srgbClr>
        </a:solidFill>
        <a:ln>
          <a:solidFill>
            <a:srgbClr val="99CC00"/>
          </a:solidFill>
        </a:ln>
      </dgm:spPr>
      <dgm:t>
        <a:bodyPr/>
        <a:lstStyle/>
        <a:p>
          <a:pPr marL="0" algn="ctr" defTabSz="914400" rtl="0" eaLnBrk="1" fontAlgn="base" latinLnBrk="1" hangingPunct="1">
            <a:spcBef>
              <a:spcPct val="0"/>
            </a:spcBef>
            <a:spcAft>
              <a:spcPct val="0"/>
            </a:spcAft>
          </a:pPr>
          <a:r>
            <a:rPr kumimoji="1" lang="zh-CN" altLang="en-US" sz="2400" b="0" kern="1200" dirty="0" smtClean="0">
              <a:solidFill>
                <a:srgbClr val="99CC00"/>
              </a:solidFill>
              <a:latin typeface="微软雅黑" pitchFamily="34" charset="-122"/>
              <a:ea typeface="微软雅黑" pitchFamily="34" charset="-122"/>
              <a:cs typeface="+mn-cs"/>
            </a:rPr>
            <a:t>第三章</a:t>
          </a:r>
          <a:endParaRPr kumimoji="1" lang="zh-CN" altLang="en-US" sz="2400" b="0" kern="1200" dirty="0">
            <a:solidFill>
              <a:srgbClr val="99CC00"/>
            </a:solidFill>
            <a:latin typeface="微软雅黑" pitchFamily="34" charset="-122"/>
            <a:ea typeface="微软雅黑" pitchFamily="34" charset="-122"/>
            <a:cs typeface="+mn-cs"/>
          </a:endParaRPr>
        </a:p>
      </dgm:t>
    </dgm:pt>
    <dgm:pt modelId="{FB328FF2-E3BE-4918-8E8E-7D3E4474D69A}" type="parTrans" cxnId="{F1B09A5F-C755-44D3-A7A6-05AC7A15D02E}">
      <dgm:prSet/>
      <dgm:spPr/>
      <dgm:t>
        <a:bodyPr/>
        <a:lstStyle/>
        <a:p>
          <a:endParaRPr lang="zh-CN" altLang="en-US"/>
        </a:p>
      </dgm:t>
    </dgm:pt>
    <dgm:pt modelId="{2F20762E-F884-4A55-9012-8A83F8EF96C6}" type="sibTrans" cxnId="{F1B09A5F-C755-44D3-A7A6-05AC7A15D02E}">
      <dgm:prSet/>
      <dgm:spPr>
        <a:blipFill>
          <a:blip xmlns:r="http://schemas.openxmlformats.org/officeDocument/2006/relationships" r:embed="rId2">
            <a:extLst>
              <a:ext uri="{28A0092B-C50C-407E-A947-70E740481C1C}"/>
            </a:extLst>
          </a:blip>
          <a:srcRect/>
          <a:stretch>
            <a:fillRect l="-11000" r="-11000"/>
          </a:stretch>
        </a:blipFill>
        <a:ln>
          <a:solidFill>
            <a:srgbClr val="99CC00"/>
          </a:solidFill>
        </a:ln>
      </dgm:spPr>
      <dgm:t>
        <a:bodyPr/>
        <a:lstStyle/>
        <a:p>
          <a:endParaRPr lang="zh-CN" altLang="en-US"/>
        </a:p>
      </dgm:t>
    </dgm:pt>
    <dgm:pt modelId="{BDD07C43-87AD-4A57-98CE-75A147EA1841}">
      <dgm:prSet phldrT="[文本]" custT="1"/>
      <dgm:spPr>
        <a:solidFill>
          <a:srgbClr val="99CC00">
            <a:alpha val="20000"/>
          </a:srgbClr>
        </a:solidFill>
        <a:ln>
          <a:solidFill>
            <a:srgbClr val="99CC00"/>
          </a:solidFill>
        </a:ln>
      </dgm:spPr>
      <dgm:t>
        <a:bodyPr/>
        <a:lstStyle/>
        <a:p>
          <a:pPr marL="0" algn="ctr" defTabSz="914400" rtl="0" eaLnBrk="1" fontAlgn="base" latinLnBrk="1" hangingPunct="1">
            <a:spcBef>
              <a:spcPct val="0"/>
            </a:spcBef>
            <a:spcAft>
              <a:spcPct val="0"/>
            </a:spcAft>
          </a:pPr>
          <a:r>
            <a:rPr kumimoji="1" lang="zh-CN" altLang="en-US" sz="2400" b="0" kern="1200" dirty="0" smtClean="0">
              <a:solidFill>
                <a:srgbClr val="99CC00"/>
              </a:solidFill>
              <a:latin typeface="微软雅黑" pitchFamily="34" charset="-122"/>
              <a:ea typeface="微软雅黑" pitchFamily="34" charset="-122"/>
              <a:cs typeface="+mn-cs"/>
            </a:rPr>
            <a:t>第一章</a:t>
          </a:r>
          <a:endParaRPr kumimoji="1" lang="zh-CN" altLang="en-US" sz="2400" b="0" kern="1200" dirty="0">
            <a:solidFill>
              <a:srgbClr val="99CC00"/>
            </a:solidFill>
            <a:latin typeface="微软雅黑" pitchFamily="34" charset="-122"/>
            <a:ea typeface="微软雅黑" pitchFamily="34" charset="-122"/>
            <a:cs typeface="+mn-cs"/>
          </a:endParaRPr>
        </a:p>
      </dgm:t>
    </dgm:pt>
    <dgm:pt modelId="{39D1E1B0-1E14-4306-89DF-8C96514FB7B1}" type="parTrans" cxnId="{DE88E97F-068A-475C-A60E-87B85C30F90B}">
      <dgm:prSet/>
      <dgm:spPr/>
      <dgm:t>
        <a:bodyPr/>
        <a:lstStyle/>
        <a:p>
          <a:endParaRPr lang="zh-CN" altLang="en-US"/>
        </a:p>
      </dgm:t>
    </dgm:pt>
    <dgm:pt modelId="{4F881A8F-1252-4E56-8CC3-D300109430A1}" type="sibTrans" cxnId="{DE88E97F-068A-475C-A60E-87B85C30F90B}">
      <dgm:prSet/>
      <dgm:spPr>
        <a:blipFill>
          <a:blip xmlns:r="http://schemas.openxmlformats.org/officeDocument/2006/relationships" r:embed="rId3" cstate="print">
            <a:extLst>
              <a:ext uri="{28A0092B-C50C-407E-A947-70E740481C1C}"/>
            </a:extLst>
          </a:blip>
          <a:srcRect/>
          <a:stretch>
            <a:fillRect t="-8000" b="-8000"/>
          </a:stretch>
        </a:blipFill>
        <a:ln>
          <a:solidFill>
            <a:srgbClr val="99CC00"/>
          </a:solidFill>
        </a:ln>
      </dgm:spPr>
      <dgm:t>
        <a:bodyPr/>
        <a:lstStyle/>
        <a:p>
          <a:endParaRPr lang="zh-CN" altLang="en-US"/>
        </a:p>
      </dgm:t>
    </dgm:pt>
    <dgm:pt modelId="{81A24D50-0414-4D69-8DEC-A4907B98890B}" type="pres">
      <dgm:prSet presAssocID="{BF0D54B0-679F-4848-8779-CC11031A7F74}" presName="Name0" presStyleCnt="0">
        <dgm:presLayoutVars>
          <dgm:chMax val="21"/>
          <dgm:chPref val="21"/>
        </dgm:presLayoutVars>
      </dgm:prSet>
      <dgm:spPr/>
      <dgm:t>
        <a:bodyPr/>
        <a:lstStyle/>
        <a:p>
          <a:endParaRPr lang="zh-CN" altLang="en-US"/>
        </a:p>
      </dgm:t>
    </dgm:pt>
    <dgm:pt modelId="{F5681EC3-4467-402A-A766-62DB328868F1}" type="pres">
      <dgm:prSet presAssocID="{874B3D34-2173-4617-A4A8-4CE120848AAD}" presName="text1" presStyleCnt="0"/>
      <dgm:spPr/>
    </dgm:pt>
    <dgm:pt modelId="{F41CE24F-977C-478C-9601-8F134155CE63}" type="pres">
      <dgm:prSet presAssocID="{874B3D34-2173-4617-A4A8-4CE120848AAD}" presName="textRepeatNode" presStyleLbl="alignNode1" presStyleIdx="0" presStyleCnt="3">
        <dgm:presLayoutVars>
          <dgm:chMax val="0"/>
          <dgm:chPref val="0"/>
          <dgm:bulletEnabled val="1"/>
        </dgm:presLayoutVars>
      </dgm:prSet>
      <dgm:spPr/>
      <dgm:t>
        <a:bodyPr/>
        <a:lstStyle/>
        <a:p>
          <a:endParaRPr lang="zh-CN" altLang="en-US"/>
        </a:p>
      </dgm:t>
    </dgm:pt>
    <dgm:pt modelId="{7E4A5107-DE52-46A6-9821-E6CBA6A97AF2}" type="pres">
      <dgm:prSet presAssocID="{874B3D34-2173-4617-A4A8-4CE120848AAD}" presName="textaccent1" presStyleCnt="0"/>
      <dgm:spPr/>
    </dgm:pt>
    <dgm:pt modelId="{50F8BC9E-B915-4559-8099-FF8724D0FBB2}" type="pres">
      <dgm:prSet presAssocID="{874B3D34-2173-4617-A4A8-4CE120848AAD}" presName="accentRepeatNode" presStyleLbl="solidAlignAcc1" presStyleIdx="0" presStyleCnt="6"/>
      <dgm:spPr/>
    </dgm:pt>
    <dgm:pt modelId="{1519B198-21EF-43BE-BA0E-51D1E8615642}" type="pres">
      <dgm:prSet presAssocID="{F0843940-A02D-4536-92F8-74F8C2E41AE1}" presName="image1" presStyleCnt="0"/>
      <dgm:spPr/>
    </dgm:pt>
    <dgm:pt modelId="{D3CE6F8B-8371-41C5-A52C-7BF60B95A5D6}" type="pres">
      <dgm:prSet presAssocID="{F0843940-A02D-4536-92F8-74F8C2E41AE1}" presName="imageRepeatNode" presStyleLbl="alignAcc1" presStyleIdx="0" presStyleCnt="3"/>
      <dgm:spPr/>
      <dgm:t>
        <a:bodyPr/>
        <a:lstStyle/>
        <a:p>
          <a:endParaRPr lang="zh-CN" altLang="en-US"/>
        </a:p>
      </dgm:t>
    </dgm:pt>
    <dgm:pt modelId="{05EDFB7F-19DA-49E5-8D09-8A193D83E537}" type="pres">
      <dgm:prSet presAssocID="{F0843940-A02D-4536-92F8-74F8C2E41AE1}" presName="imageaccent1" presStyleCnt="0"/>
      <dgm:spPr/>
    </dgm:pt>
    <dgm:pt modelId="{D38AA61C-AE5C-4FAA-AB96-990EBDE9FE94}" type="pres">
      <dgm:prSet presAssocID="{F0843940-A02D-4536-92F8-74F8C2E41AE1}" presName="accentRepeatNode" presStyleLbl="solidAlignAcc1" presStyleIdx="1" presStyleCnt="6"/>
      <dgm:spPr/>
    </dgm:pt>
    <dgm:pt modelId="{F38537FD-BC6C-4A27-81A4-08530B49721A}" type="pres">
      <dgm:prSet presAssocID="{D474965B-433D-4DC8-9D4D-3D7A85C17E4A}" presName="text2" presStyleCnt="0"/>
      <dgm:spPr/>
    </dgm:pt>
    <dgm:pt modelId="{92D11336-22EE-40AA-82C4-484E9EF99D24}" type="pres">
      <dgm:prSet presAssocID="{D474965B-433D-4DC8-9D4D-3D7A85C17E4A}" presName="textRepeatNode" presStyleLbl="alignNode1" presStyleIdx="1" presStyleCnt="3">
        <dgm:presLayoutVars>
          <dgm:chMax val="0"/>
          <dgm:chPref val="0"/>
          <dgm:bulletEnabled val="1"/>
        </dgm:presLayoutVars>
      </dgm:prSet>
      <dgm:spPr/>
      <dgm:t>
        <a:bodyPr/>
        <a:lstStyle/>
        <a:p>
          <a:endParaRPr lang="zh-CN" altLang="en-US"/>
        </a:p>
      </dgm:t>
    </dgm:pt>
    <dgm:pt modelId="{9FFBB78D-B5F4-438D-9212-F72A95653CA0}" type="pres">
      <dgm:prSet presAssocID="{D474965B-433D-4DC8-9D4D-3D7A85C17E4A}" presName="textaccent2" presStyleCnt="0"/>
      <dgm:spPr/>
    </dgm:pt>
    <dgm:pt modelId="{AF4D9785-2AD1-4A55-8486-2575532FA688}" type="pres">
      <dgm:prSet presAssocID="{D474965B-433D-4DC8-9D4D-3D7A85C17E4A}" presName="accentRepeatNode" presStyleLbl="solidAlignAcc1" presStyleIdx="2" presStyleCnt="6"/>
      <dgm:spPr/>
    </dgm:pt>
    <dgm:pt modelId="{FB06275A-F897-4E13-8924-4DFB0E0F48FE}" type="pres">
      <dgm:prSet presAssocID="{2F20762E-F884-4A55-9012-8A83F8EF96C6}" presName="image2" presStyleCnt="0"/>
      <dgm:spPr/>
    </dgm:pt>
    <dgm:pt modelId="{A8227293-F99B-464F-BF58-92BB8F12AF9C}" type="pres">
      <dgm:prSet presAssocID="{2F20762E-F884-4A55-9012-8A83F8EF96C6}" presName="imageRepeatNode" presStyleLbl="alignAcc1" presStyleIdx="1" presStyleCnt="3"/>
      <dgm:spPr/>
      <dgm:t>
        <a:bodyPr/>
        <a:lstStyle/>
        <a:p>
          <a:endParaRPr lang="zh-CN" altLang="en-US"/>
        </a:p>
      </dgm:t>
    </dgm:pt>
    <dgm:pt modelId="{16BE4F36-BFD5-4A19-9776-AD33A67B90F7}" type="pres">
      <dgm:prSet presAssocID="{2F20762E-F884-4A55-9012-8A83F8EF96C6}" presName="imageaccent2" presStyleCnt="0"/>
      <dgm:spPr/>
    </dgm:pt>
    <dgm:pt modelId="{6F237F1F-E144-4F38-AAAC-431A7F6CE162}" type="pres">
      <dgm:prSet presAssocID="{2F20762E-F884-4A55-9012-8A83F8EF96C6}" presName="accentRepeatNode" presStyleLbl="solidAlignAcc1" presStyleIdx="3" presStyleCnt="6"/>
      <dgm:spPr/>
    </dgm:pt>
    <dgm:pt modelId="{AAF1AC2F-3957-4B35-8B49-4C4C15D2E318}" type="pres">
      <dgm:prSet presAssocID="{BDD07C43-87AD-4A57-98CE-75A147EA1841}" presName="text3" presStyleCnt="0"/>
      <dgm:spPr/>
    </dgm:pt>
    <dgm:pt modelId="{C8E4175A-7837-4970-B94B-93846CC8A053}" type="pres">
      <dgm:prSet presAssocID="{BDD07C43-87AD-4A57-98CE-75A147EA1841}" presName="textRepeatNode" presStyleLbl="alignNode1" presStyleIdx="2" presStyleCnt="3">
        <dgm:presLayoutVars>
          <dgm:chMax val="0"/>
          <dgm:chPref val="0"/>
          <dgm:bulletEnabled val="1"/>
        </dgm:presLayoutVars>
      </dgm:prSet>
      <dgm:spPr/>
      <dgm:t>
        <a:bodyPr/>
        <a:lstStyle/>
        <a:p>
          <a:endParaRPr lang="zh-CN" altLang="en-US"/>
        </a:p>
      </dgm:t>
    </dgm:pt>
    <dgm:pt modelId="{8EC4F79A-CBE3-4FB7-83DF-29639D94481A}" type="pres">
      <dgm:prSet presAssocID="{BDD07C43-87AD-4A57-98CE-75A147EA1841}" presName="textaccent3" presStyleCnt="0"/>
      <dgm:spPr/>
    </dgm:pt>
    <dgm:pt modelId="{8D7CB90F-AC56-4194-B95B-9162F724175D}" type="pres">
      <dgm:prSet presAssocID="{BDD07C43-87AD-4A57-98CE-75A147EA1841}" presName="accentRepeatNode" presStyleLbl="solidAlignAcc1" presStyleIdx="4" presStyleCnt="6"/>
      <dgm:spPr/>
    </dgm:pt>
    <dgm:pt modelId="{0984C78D-F3BB-448B-A349-C8C38AAF9428}" type="pres">
      <dgm:prSet presAssocID="{4F881A8F-1252-4E56-8CC3-D300109430A1}" presName="image3" presStyleCnt="0"/>
      <dgm:spPr/>
    </dgm:pt>
    <dgm:pt modelId="{9527070A-EF5C-4876-A47C-C6FA06AC48E5}" type="pres">
      <dgm:prSet presAssocID="{4F881A8F-1252-4E56-8CC3-D300109430A1}" presName="imageRepeatNode" presStyleLbl="alignAcc1" presStyleIdx="2" presStyleCnt="3"/>
      <dgm:spPr/>
      <dgm:t>
        <a:bodyPr/>
        <a:lstStyle/>
        <a:p>
          <a:endParaRPr lang="zh-CN" altLang="en-US"/>
        </a:p>
      </dgm:t>
    </dgm:pt>
    <dgm:pt modelId="{F245DEFC-F0F7-4C01-ABA4-4CCCB8D56CCC}" type="pres">
      <dgm:prSet presAssocID="{4F881A8F-1252-4E56-8CC3-D300109430A1}" presName="imageaccent3" presStyleCnt="0"/>
      <dgm:spPr/>
    </dgm:pt>
    <dgm:pt modelId="{2BC24FC1-083E-437C-8D01-0E5831EFCE2E}" type="pres">
      <dgm:prSet presAssocID="{4F881A8F-1252-4E56-8CC3-D300109430A1}" presName="accentRepeatNode" presStyleLbl="solidAlignAcc1" presStyleIdx="5" presStyleCnt="6"/>
      <dgm:spPr/>
    </dgm:pt>
  </dgm:ptLst>
  <dgm:cxnLst>
    <dgm:cxn modelId="{5EFE03AE-2FC4-40CC-BE5F-8E7943E84D52}" type="presOf" srcId="{4F881A8F-1252-4E56-8CC3-D300109430A1}" destId="{9527070A-EF5C-4876-A47C-C6FA06AC48E5}" srcOrd="0" destOrd="0" presId="urn:microsoft.com/office/officeart/2008/layout/HexagonCluster"/>
    <dgm:cxn modelId="{F1B09A5F-C755-44D3-A7A6-05AC7A15D02E}" srcId="{BF0D54B0-679F-4848-8779-CC11031A7F74}" destId="{D474965B-433D-4DC8-9D4D-3D7A85C17E4A}" srcOrd="1" destOrd="0" parTransId="{FB328FF2-E3BE-4918-8E8E-7D3E4474D69A}" sibTransId="{2F20762E-F884-4A55-9012-8A83F8EF96C6}"/>
    <dgm:cxn modelId="{0C9E89C3-6BF3-452D-A589-13BE7E6923D3}" type="presOf" srcId="{D474965B-433D-4DC8-9D4D-3D7A85C17E4A}" destId="{92D11336-22EE-40AA-82C4-484E9EF99D24}" srcOrd="0" destOrd="0" presId="urn:microsoft.com/office/officeart/2008/layout/HexagonCluster"/>
    <dgm:cxn modelId="{C60AEB0B-0A6B-4C71-BADA-C8E05C6530E3}" type="presOf" srcId="{F0843940-A02D-4536-92F8-74F8C2E41AE1}" destId="{D3CE6F8B-8371-41C5-A52C-7BF60B95A5D6}" srcOrd="0" destOrd="0" presId="urn:microsoft.com/office/officeart/2008/layout/HexagonCluster"/>
    <dgm:cxn modelId="{DE88E97F-068A-475C-A60E-87B85C30F90B}" srcId="{BF0D54B0-679F-4848-8779-CC11031A7F74}" destId="{BDD07C43-87AD-4A57-98CE-75A147EA1841}" srcOrd="2" destOrd="0" parTransId="{39D1E1B0-1E14-4306-89DF-8C96514FB7B1}" sibTransId="{4F881A8F-1252-4E56-8CC3-D300109430A1}"/>
    <dgm:cxn modelId="{E4D36E4F-CD9F-4959-B274-08CBA4DB3430}" type="presOf" srcId="{BDD07C43-87AD-4A57-98CE-75A147EA1841}" destId="{C8E4175A-7837-4970-B94B-93846CC8A053}" srcOrd="0" destOrd="0" presId="urn:microsoft.com/office/officeart/2008/layout/HexagonCluster"/>
    <dgm:cxn modelId="{739F2AE2-3934-4620-8895-BBC47B066C2D}" type="presOf" srcId="{2F20762E-F884-4A55-9012-8A83F8EF96C6}" destId="{A8227293-F99B-464F-BF58-92BB8F12AF9C}" srcOrd="0" destOrd="0" presId="urn:microsoft.com/office/officeart/2008/layout/HexagonCluster"/>
    <dgm:cxn modelId="{E49344E3-6E03-4C7E-8576-CE95E1E65E16}" type="presOf" srcId="{BF0D54B0-679F-4848-8779-CC11031A7F74}" destId="{81A24D50-0414-4D69-8DEC-A4907B98890B}" srcOrd="0" destOrd="0" presId="urn:microsoft.com/office/officeart/2008/layout/HexagonCluster"/>
    <dgm:cxn modelId="{4327EDEE-89E4-4F77-9A3A-E9072E7EC5FD}" type="presOf" srcId="{874B3D34-2173-4617-A4A8-4CE120848AAD}" destId="{F41CE24F-977C-478C-9601-8F134155CE63}" srcOrd="0" destOrd="0" presId="urn:microsoft.com/office/officeart/2008/layout/HexagonCluster"/>
    <dgm:cxn modelId="{96B582D7-7319-4642-89E6-6D0DFCCD61BA}" srcId="{BF0D54B0-679F-4848-8779-CC11031A7F74}" destId="{874B3D34-2173-4617-A4A8-4CE120848AAD}" srcOrd="0" destOrd="0" parTransId="{B4CF2FE0-85EF-440A-A8F8-B9991F9397FD}" sibTransId="{F0843940-A02D-4536-92F8-74F8C2E41AE1}"/>
    <dgm:cxn modelId="{0DF95812-C555-423D-AF34-75AA336DCAAA}" type="presParOf" srcId="{81A24D50-0414-4D69-8DEC-A4907B98890B}" destId="{F5681EC3-4467-402A-A766-62DB328868F1}" srcOrd="0" destOrd="0" presId="urn:microsoft.com/office/officeart/2008/layout/HexagonCluster"/>
    <dgm:cxn modelId="{FE5C2597-AAD1-4D4D-8FE1-3DC437DFD795}" type="presParOf" srcId="{F5681EC3-4467-402A-A766-62DB328868F1}" destId="{F41CE24F-977C-478C-9601-8F134155CE63}" srcOrd="0" destOrd="0" presId="urn:microsoft.com/office/officeart/2008/layout/HexagonCluster"/>
    <dgm:cxn modelId="{2BAE6312-3E12-4C6A-849D-7039D6C85326}" type="presParOf" srcId="{81A24D50-0414-4D69-8DEC-A4907B98890B}" destId="{7E4A5107-DE52-46A6-9821-E6CBA6A97AF2}" srcOrd="1" destOrd="0" presId="urn:microsoft.com/office/officeart/2008/layout/HexagonCluster"/>
    <dgm:cxn modelId="{D159A693-0CC3-4A6C-94FE-662E19F173F6}" type="presParOf" srcId="{7E4A5107-DE52-46A6-9821-E6CBA6A97AF2}" destId="{50F8BC9E-B915-4559-8099-FF8724D0FBB2}" srcOrd="0" destOrd="0" presId="urn:microsoft.com/office/officeart/2008/layout/HexagonCluster"/>
    <dgm:cxn modelId="{2E5C02F6-46B5-43DF-8CBA-7087495BC671}" type="presParOf" srcId="{81A24D50-0414-4D69-8DEC-A4907B98890B}" destId="{1519B198-21EF-43BE-BA0E-51D1E8615642}" srcOrd="2" destOrd="0" presId="urn:microsoft.com/office/officeart/2008/layout/HexagonCluster"/>
    <dgm:cxn modelId="{F51FEC46-6FB2-4A50-9480-AE5B9F287805}" type="presParOf" srcId="{1519B198-21EF-43BE-BA0E-51D1E8615642}" destId="{D3CE6F8B-8371-41C5-A52C-7BF60B95A5D6}" srcOrd="0" destOrd="0" presId="urn:microsoft.com/office/officeart/2008/layout/HexagonCluster"/>
    <dgm:cxn modelId="{FFF2634A-3D85-433A-BC0B-46F16308E7A9}" type="presParOf" srcId="{81A24D50-0414-4D69-8DEC-A4907B98890B}" destId="{05EDFB7F-19DA-49E5-8D09-8A193D83E537}" srcOrd="3" destOrd="0" presId="urn:microsoft.com/office/officeart/2008/layout/HexagonCluster"/>
    <dgm:cxn modelId="{24F22C41-F1B7-46FB-ABDE-7B16DC12CB94}" type="presParOf" srcId="{05EDFB7F-19DA-49E5-8D09-8A193D83E537}" destId="{D38AA61C-AE5C-4FAA-AB96-990EBDE9FE94}" srcOrd="0" destOrd="0" presId="urn:microsoft.com/office/officeart/2008/layout/HexagonCluster"/>
    <dgm:cxn modelId="{59F57D26-49A8-4773-95D1-944F6AD996A4}" type="presParOf" srcId="{81A24D50-0414-4D69-8DEC-A4907B98890B}" destId="{F38537FD-BC6C-4A27-81A4-08530B49721A}" srcOrd="4" destOrd="0" presId="urn:microsoft.com/office/officeart/2008/layout/HexagonCluster"/>
    <dgm:cxn modelId="{F4191FC3-CE89-4511-9239-0C65F1BD1DE7}" type="presParOf" srcId="{F38537FD-BC6C-4A27-81A4-08530B49721A}" destId="{92D11336-22EE-40AA-82C4-484E9EF99D24}" srcOrd="0" destOrd="0" presId="urn:microsoft.com/office/officeart/2008/layout/HexagonCluster"/>
    <dgm:cxn modelId="{FC484509-F58E-4C4F-B90F-701EF77AA5D2}" type="presParOf" srcId="{81A24D50-0414-4D69-8DEC-A4907B98890B}" destId="{9FFBB78D-B5F4-438D-9212-F72A95653CA0}" srcOrd="5" destOrd="0" presId="urn:microsoft.com/office/officeart/2008/layout/HexagonCluster"/>
    <dgm:cxn modelId="{B7D347F1-0068-47D7-9416-0584A98C0EEA}" type="presParOf" srcId="{9FFBB78D-B5F4-438D-9212-F72A95653CA0}" destId="{AF4D9785-2AD1-4A55-8486-2575532FA688}" srcOrd="0" destOrd="0" presId="urn:microsoft.com/office/officeart/2008/layout/HexagonCluster"/>
    <dgm:cxn modelId="{0AF6C0AC-4739-4416-90C9-B77205A01F5E}" type="presParOf" srcId="{81A24D50-0414-4D69-8DEC-A4907B98890B}" destId="{FB06275A-F897-4E13-8924-4DFB0E0F48FE}" srcOrd="6" destOrd="0" presId="urn:microsoft.com/office/officeart/2008/layout/HexagonCluster"/>
    <dgm:cxn modelId="{61548095-BD1B-4B22-98C0-C5B1B312DE9F}" type="presParOf" srcId="{FB06275A-F897-4E13-8924-4DFB0E0F48FE}" destId="{A8227293-F99B-464F-BF58-92BB8F12AF9C}" srcOrd="0" destOrd="0" presId="urn:microsoft.com/office/officeart/2008/layout/HexagonCluster"/>
    <dgm:cxn modelId="{041E542C-EE19-42C0-872F-80AB71607A2A}" type="presParOf" srcId="{81A24D50-0414-4D69-8DEC-A4907B98890B}" destId="{16BE4F36-BFD5-4A19-9776-AD33A67B90F7}" srcOrd="7" destOrd="0" presId="urn:microsoft.com/office/officeart/2008/layout/HexagonCluster"/>
    <dgm:cxn modelId="{817F3AA6-E06D-435E-B082-D7B4FACB353D}" type="presParOf" srcId="{16BE4F36-BFD5-4A19-9776-AD33A67B90F7}" destId="{6F237F1F-E144-4F38-AAAC-431A7F6CE162}" srcOrd="0" destOrd="0" presId="urn:microsoft.com/office/officeart/2008/layout/HexagonCluster"/>
    <dgm:cxn modelId="{9102CBC5-8F16-4B0A-BBB2-E8FD21BEBCCE}" type="presParOf" srcId="{81A24D50-0414-4D69-8DEC-A4907B98890B}" destId="{AAF1AC2F-3957-4B35-8B49-4C4C15D2E318}" srcOrd="8" destOrd="0" presId="urn:microsoft.com/office/officeart/2008/layout/HexagonCluster"/>
    <dgm:cxn modelId="{2ADA2327-7216-44B9-A1E6-A353DF707B1E}" type="presParOf" srcId="{AAF1AC2F-3957-4B35-8B49-4C4C15D2E318}" destId="{C8E4175A-7837-4970-B94B-93846CC8A053}" srcOrd="0" destOrd="0" presId="urn:microsoft.com/office/officeart/2008/layout/HexagonCluster"/>
    <dgm:cxn modelId="{B3500F0D-835D-459A-9DE0-B7AA8ED16C7D}" type="presParOf" srcId="{81A24D50-0414-4D69-8DEC-A4907B98890B}" destId="{8EC4F79A-CBE3-4FB7-83DF-29639D94481A}" srcOrd="9" destOrd="0" presId="urn:microsoft.com/office/officeart/2008/layout/HexagonCluster"/>
    <dgm:cxn modelId="{32493067-1815-4140-8866-6DBDB0DFD3B6}" type="presParOf" srcId="{8EC4F79A-CBE3-4FB7-83DF-29639D94481A}" destId="{8D7CB90F-AC56-4194-B95B-9162F724175D}" srcOrd="0" destOrd="0" presId="urn:microsoft.com/office/officeart/2008/layout/HexagonCluster"/>
    <dgm:cxn modelId="{A170AB6C-643D-45EF-A4C8-660827D0858B}" type="presParOf" srcId="{81A24D50-0414-4D69-8DEC-A4907B98890B}" destId="{0984C78D-F3BB-448B-A349-C8C38AAF9428}" srcOrd="10" destOrd="0" presId="urn:microsoft.com/office/officeart/2008/layout/HexagonCluster"/>
    <dgm:cxn modelId="{7BA1CD89-E2A2-479D-A396-76CBF547BF2C}" type="presParOf" srcId="{0984C78D-F3BB-448B-A349-C8C38AAF9428}" destId="{9527070A-EF5C-4876-A47C-C6FA06AC48E5}" srcOrd="0" destOrd="0" presId="urn:microsoft.com/office/officeart/2008/layout/HexagonCluster"/>
    <dgm:cxn modelId="{C8F242FF-8886-47B1-967C-1711868A7F4B}" type="presParOf" srcId="{81A24D50-0414-4D69-8DEC-A4907B98890B}" destId="{F245DEFC-F0F7-4C01-ABA4-4CCCB8D56CCC}" srcOrd="11" destOrd="0" presId="urn:microsoft.com/office/officeart/2008/layout/HexagonCluster"/>
    <dgm:cxn modelId="{BAA88A8F-00CC-4E99-B93F-EEB82CBEBA05}" type="presParOf" srcId="{F245DEFC-F0F7-4C01-ABA4-4CCCB8D56CCC}" destId="{2BC24FC1-083E-437C-8D01-0E5831EFCE2E}" srcOrd="0" destOrd="0" presId="urn:microsoft.com/office/officeart/2008/layout/Hexagon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BD1157-3891-4ED2-BBCD-AEC49E6F956E}" type="doc">
      <dgm:prSet loTypeId="urn:microsoft.com/office/officeart/2005/8/layout/radial1" loCatId="cycle" qsTypeId="urn:microsoft.com/office/officeart/2005/8/quickstyle/simple4" qsCatId="simple" csTypeId="urn:microsoft.com/office/officeart/2005/8/colors/accent1_2#1" csCatId="accent1" phldr="1"/>
      <dgm:spPr/>
      <dgm:t>
        <a:bodyPr/>
        <a:lstStyle/>
        <a:p>
          <a:endParaRPr lang="zh-CN" altLang="en-US"/>
        </a:p>
      </dgm:t>
    </dgm:pt>
    <dgm:pt modelId="{441FB8FA-784E-4A65-8F41-E29918727E8D}">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1600" dirty="0">
              <a:latin typeface="微软雅黑" pitchFamily="34" charset="-122"/>
              <a:ea typeface="微软雅黑" pitchFamily="34" charset="-122"/>
            </a:rPr>
            <a:t>经理小组</a:t>
          </a:r>
        </a:p>
      </dgm:t>
    </dgm:pt>
    <dgm:pt modelId="{16F0FA26-D178-4D6F-8C9E-EC32E2520D7D}" type="parTrans" cxnId="{CC45B03D-17C6-45CE-91FC-3E685AC46603}">
      <dgm:prSet/>
      <dgm:spPr/>
      <dgm:t>
        <a:bodyPr/>
        <a:lstStyle/>
        <a:p>
          <a:endParaRPr lang="zh-CN" altLang="en-US">
            <a:latin typeface="微软雅黑" pitchFamily="34" charset="-122"/>
            <a:ea typeface="微软雅黑" pitchFamily="34" charset="-122"/>
          </a:endParaRPr>
        </a:p>
      </dgm:t>
    </dgm:pt>
    <dgm:pt modelId="{E5B689D1-43EE-473F-A90C-B43ABA54419B}" type="sibTrans" cxnId="{CC45B03D-17C6-45CE-91FC-3E685AC46603}">
      <dgm:prSet/>
      <dgm:spPr/>
      <dgm:t>
        <a:bodyPr/>
        <a:lstStyle/>
        <a:p>
          <a:endParaRPr lang="zh-CN" altLang="en-US">
            <a:latin typeface="微软雅黑" pitchFamily="34" charset="-122"/>
            <a:ea typeface="微软雅黑" pitchFamily="34" charset="-122"/>
          </a:endParaRPr>
        </a:p>
      </dgm:t>
    </dgm:pt>
    <dgm:pt modelId="{8A1D5847-77F2-4ACD-8AF8-899CAE5579FB}">
      <dgm:prSet phldrT="[文本]">
        <dgm:style>
          <a:lnRef idx="1">
            <a:schemeClr val="accent5"/>
          </a:lnRef>
          <a:fillRef idx="3">
            <a:schemeClr val="accent5"/>
          </a:fillRef>
          <a:effectRef idx="2">
            <a:schemeClr val="accent5"/>
          </a:effectRef>
          <a:fontRef idx="minor">
            <a:schemeClr val="lt1"/>
          </a:fontRef>
        </dgm:style>
      </dgm:prSet>
      <dgm:spPr/>
      <dgm:t>
        <a:bodyPr/>
        <a:lstStyle/>
        <a:p>
          <a:r>
            <a:rPr lang="zh-CN" altLang="en-US">
              <a:latin typeface="微软雅黑" pitchFamily="34" charset="-122"/>
              <a:ea typeface="微软雅黑" pitchFamily="34" charset="-122"/>
            </a:rPr>
            <a:t>研发机构</a:t>
          </a:r>
        </a:p>
      </dgm:t>
    </dgm:pt>
    <dgm:pt modelId="{C2A2925C-40FB-4BC7-9E5E-BAD50833CF33}" type="parTrans" cxnId="{E508218F-FAE8-4E82-9B07-9ADBE799A244}">
      <dgm:prSet/>
      <dgm:spPr/>
      <dgm:t>
        <a:bodyPr/>
        <a:lstStyle/>
        <a:p>
          <a:endParaRPr lang="zh-CN" altLang="en-US">
            <a:latin typeface="微软雅黑" pitchFamily="34" charset="-122"/>
            <a:ea typeface="微软雅黑" pitchFamily="34" charset="-122"/>
          </a:endParaRPr>
        </a:p>
      </dgm:t>
    </dgm:pt>
    <dgm:pt modelId="{3C7DE7D8-F027-4533-8708-E199097001DD}" type="sibTrans" cxnId="{E508218F-FAE8-4E82-9B07-9ADBE799A244}">
      <dgm:prSet/>
      <dgm:spPr/>
      <dgm:t>
        <a:bodyPr/>
        <a:lstStyle/>
        <a:p>
          <a:endParaRPr lang="zh-CN" altLang="en-US">
            <a:latin typeface="微软雅黑" pitchFamily="34" charset="-122"/>
            <a:ea typeface="微软雅黑" pitchFamily="34" charset="-122"/>
          </a:endParaRPr>
        </a:p>
      </dgm:t>
    </dgm:pt>
    <dgm:pt modelId="{C71EF975-7EC5-4E6E-BA60-1A560E207300}">
      <dgm:prSet phldrT="[文本]">
        <dgm:style>
          <a:lnRef idx="1">
            <a:schemeClr val="accent6"/>
          </a:lnRef>
          <a:fillRef idx="3">
            <a:schemeClr val="accent6"/>
          </a:fillRef>
          <a:effectRef idx="2">
            <a:schemeClr val="accent6"/>
          </a:effectRef>
          <a:fontRef idx="minor">
            <a:schemeClr val="lt1"/>
          </a:fontRef>
        </dgm:style>
      </dgm:prSet>
      <dgm:spPr/>
      <dgm:t>
        <a:bodyPr/>
        <a:lstStyle/>
        <a:p>
          <a:r>
            <a:rPr lang="zh-CN" altLang="en-US">
              <a:latin typeface="微软雅黑" pitchFamily="34" charset="-122"/>
              <a:ea typeface="微软雅黑" pitchFamily="34" charset="-122"/>
            </a:rPr>
            <a:t>管理咨询公司</a:t>
          </a:r>
        </a:p>
      </dgm:t>
    </dgm:pt>
    <dgm:pt modelId="{86BA5D02-B8A5-46A6-9046-7E3E9ED4BAA1}" type="parTrans" cxnId="{11C14B5C-FE87-409D-86AF-D0F2EA259B33}">
      <dgm:prSet/>
      <dgm:spPr/>
      <dgm:t>
        <a:bodyPr/>
        <a:lstStyle/>
        <a:p>
          <a:endParaRPr lang="zh-CN" altLang="en-US">
            <a:latin typeface="微软雅黑" pitchFamily="34" charset="-122"/>
            <a:ea typeface="微软雅黑" pitchFamily="34" charset="-122"/>
          </a:endParaRPr>
        </a:p>
      </dgm:t>
    </dgm:pt>
    <dgm:pt modelId="{3F83CE86-4CE9-45C2-B8D4-AC548C00F67D}" type="sibTrans" cxnId="{11C14B5C-FE87-409D-86AF-D0F2EA259B33}">
      <dgm:prSet/>
      <dgm:spPr/>
      <dgm:t>
        <a:bodyPr/>
        <a:lstStyle/>
        <a:p>
          <a:endParaRPr lang="zh-CN" altLang="en-US">
            <a:latin typeface="微软雅黑" pitchFamily="34" charset="-122"/>
            <a:ea typeface="微软雅黑" pitchFamily="34" charset="-122"/>
          </a:endParaRPr>
        </a:p>
      </dgm:t>
    </dgm:pt>
    <dgm:pt modelId="{BE18C0FE-E5F2-4F36-9111-8A6779BE5CEA}">
      <dgm:prSet phldrT="[文本]">
        <dgm:style>
          <a:lnRef idx="1">
            <a:schemeClr val="accent3"/>
          </a:lnRef>
          <a:fillRef idx="3">
            <a:schemeClr val="accent3"/>
          </a:fillRef>
          <a:effectRef idx="2">
            <a:schemeClr val="accent3"/>
          </a:effectRef>
          <a:fontRef idx="minor">
            <a:schemeClr val="lt1"/>
          </a:fontRef>
        </dgm:style>
      </dgm:prSet>
      <dgm:spPr/>
      <dgm:t>
        <a:bodyPr/>
        <a:lstStyle/>
        <a:p>
          <a:r>
            <a:rPr lang="zh-CN" altLang="en-US">
              <a:latin typeface="微软雅黑" pitchFamily="34" charset="-122"/>
              <a:ea typeface="微软雅黑" pitchFamily="34" charset="-122"/>
            </a:rPr>
            <a:t>销售代理商</a:t>
          </a:r>
        </a:p>
      </dgm:t>
    </dgm:pt>
    <dgm:pt modelId="{F8EE7901-71F9-4B4C-A139-3965456CC533}" type="parTrans" cxnId="{203DAA74-4AE3-4F2D-9BE4-E2259033A467}">
      <dgm:prSet/>
      <dgm:spPr/>
      <dgm:t>
        <a:bodyPr/>
        <a:lstStyle/>
        <a:p>
          <a:endParaRPr lang="zh-CN" altLang="en-US">
            <a:latin typeface="微软雅黑" pitchFamily="34" charset="-122"/>
            <a:ea typeface="微软雅黑" pitchFamily="34" charset="-122"/>
          </a:endParaRPr>
        </a:p>
      </dgm:t>
    </dgm:pt>
    <dgm:pt modelId="{177A0FE6-D21C-4CD0-9923-D82E95BECC87}" type="sibTrans" cxnId="{203DAA74-4AE3-4F2D-9BE4-E2259033A467}">
      <dgm:prSet/>
      <dgm:spPr/>
      <dgm:t>
        <a:bodyPr/>
        <a:lstStyle/>
        <a:p>
          <a:endParaRPr lang="zh-CN" altLang="en-US">
            <a:latin typeface="微软雅黑" pitchFamily="34" charset="-122"/>
            <a:ea typeface="微软雅黑" pitchFamily="34" charset="-122"/>
          </a:endParaRPr>
        </a:p>
      </dgm:t>
    </dgm:pt>
    <dgm:pt modelId="{AEDD0E3F-5F02-4FDF-9990-2D3C534420DA}">
      <dgm:prSet phldrT="[文本]">
        <dgm:style>
          <a:lnRef idx="1">
            <a:schemeClr val="accent4"/>
          </a:lnRef>
          <a:fillRef idx="3">
            <a:schemeClr val="accent4"/>
          </a:fillRef>
          <a:effectRef idx="2">
            <a:schemeClr val="accent4"/>
          </a:effectRef>
          <a:fontRef idx="minor">
            <a:schemeClr val="lt1"/>
          </a:fontRef>
        </dgm:style>
      </dgm:prSet>
      <dgm:spPr/>
      <dgm:t>
        <a:bodyPr/>
        <a:lstStyle/>
        <a:p>
          <a:r>
            <a:rPr lang="zh-CN" altLang="en-US">
              <a:latin typeface="微软雅黑" pitchFamily="34" charset="-122"/>
              <a:ea typeface="微软雅黑" pitchFamily="34" charset="-122"/>
            </a:rPr>
            <a:t>广告公司</a:t>
          </a:r>
        </a:p>
      </dgm:t>
    </dgm:pt>
    <dgm:pt modelId="{15599A30-FE52-4C0F-A9AE-9D87711320BF}" type="parTrans" cxnId="{D4505B2A-E0E7-4FF5-B6AA-BF41AEB499DF}">
      <dgm:prSet/>
      <dgm:spPr/>
      <dgm:t>
        <a:bodyPr/>
        <a:lstStyle/>
        <a:p>
          <a:endParaRPr lang="zh-CN" altLang="en-US">
            <a:latin typeface="微软雅黑" pitchFamily="34" charset="-122"/>
            <a:ea typeface="微软雅黑" pitchFamily="34" charset="-122"/>
          </a:endParaRPr>
        </a:p>
      </dgm:t>
    </dgm:pt>
    <dgm:pt modelId="{D4B08CB0-DC42-4860-8EAD-3E43844D3323}" type="sibTrans" cxnId="{D4505B2A-E0E7-4FF5-B6AA-BF41AEB499DF}">
      <dgm:prSet/>
      <dgm:spPr/>
      <dgm:t>
        <a:bodyPr/>
        <a:lstStyle/>
        <a:p>
          <a:endParaRPr lang="zh-CN" altLang="en-US">
            <a:latin typeface="微软雅黑" pitchFamily="34" charset="-122"/>
            <a:ea typeface="微软雅黑" pitchFamily="34" charset="-122"/>
          </a:endParaRPr>
        </a:p>
      </dgm:t>
    </dgm:pt>
    <dgm:pt modelId="{E7260022-F59D-4B31-BDF5-F156E3EC6F46}">
      <dgm:prSet phldrT="[文本]">
        <dgm:style>
          <a:lnRef idx="1">
            <a:schemeClr val="accent6"/>
          </a:lnRef>
          <a:fillRef idx="3">
            <a:schemeClr val="accent6"/>
          </a:fillRef>
          <a:effectRef idx="2">
            <a:schemeClr val="accent6"/>
          </a:effectRef>
          <a:fontRef idx="minor">
            <a:schemeClr val="lt1"/>
          </a:fontRef>
        </dgm:style>
      </dgm:prSet>
      <dgm:spPr/>
      <dgm:t>
        <a:bodyPr/>
        <a:lstStyle/>
        <a:p>
          <a:r>
            <a:rPr lang="zh-CN" altLang="en-US" dirty="0">
              <a:latin typeface="微软雅黑" pitchFamily="34" charset="-122"/>
              <a:ea typeface="微软雅黑" pitchFamily="34" charset="-122"/>
            </a:rPr>
            <a:t>物流服务公司</a:t>
          </a:r>
        </a:p>
      </dgm:t>
    </dgm:pt>
    <dgm:pt modelId="{80E7FCFA-0DDB-4427-9BA3-B914F4C97B63}" type="parTrans" cxnId="{44F008E4-C9AC-4B0F-9431-CB2EEDCFEE77}">
      <dgm:prSet/>
      <dgm:spPr/>
      <dgm:t>
        <a:bodyPr/>
        <a:lstStyle/>
        <a:p>
          <a:endParaRPr lang="zh-CN" altLang="en-US">
            <a:latin typeface="微软雅黑" pitchFamily="34" charset="-122"/>
            <a:ea typeface="微软雅黑" pitchFamily="34" charset="-122"/>
          </a:endParaRPr>
        </a:p>
      </dgm:t>
    </dgm:pt>
    <dgm:pt modelId="{BBF4DFD5-0203-42AE-9455-A6338DCC3960}" type="sibTrans" cxnId="{44F008E4-C9AC-4B0F-9431-CB2EEDCFEE77}">
      <dgm:prSet/>
      <dgm:spPr/>
      <dgm:t>
        <a:bodyPr/>
        <a:lstStyle/>
        <a:p>
          <a:endParaRPr lang="zh-CN" altLang="en-US">
            <a:latin typeface="微软雅黑" pitchFamily="34" charset="-122"/>
            <a:ea typeface="微软雅黑" pitchFamily="34" charset="-122"/>
          </a:endParaRPr>
        </a:p>
      </dgm:t>
    </dgm:pt>
    <dgm:pt modelId="{E7214379-2893-497F-BAAC-9FABFEA39E0C}">
      <dgm:prSet phldrT="[文本]"/>
      <dgm:spPr/>
      <dgm:t>
        <a:bodyPr/>
        <a:lstStyle/>
        <a:p>
          <a:r>
            <a:rPr lang="zh-CN" altLang="en-US">
              <a:latin typeface="微软雅黑" pitchFamily="34" charset="-122"/>
              <a:ea typeface="微软雅黑" pitchFamily="34" charset="-122"/>
            </a:rPr>
            <a:t>制造商</a:t>
          </a:r>
        </a:p>
      </dgm:t>
    </dgm:pt>
    <dgm:pt modelId="{E316EAE2-58E3-4FC0-A56B-1A4A26542DEC}" type="parTrans" cxnId="{4095C709-2A87-4A46-913E-04462C7EACF1}">
      <dgm:prSet/>
      <dgm:spPr/>
      <dgm:t>
        <a:bodyPr/>
        <a:lstStyle/>
        <a:p>
          <a:endParaRPr lang="zh-CN" altLang="en-US">
            <a:latin typeface="微软雅黑" pitchFamily="34" charset="-122"/>
            <a:ea typeface="微软雅黑" pitchFamily="34" charset="-122"/>
          </a:endParaRPr>
        </a:p>
      </dgm:t>
    </dgm:pt>
    <dgm:pt modelId="{2FFAF408-EAE5-4171-91B5-18E94161BB5C}" type="sibTrans" cxnId="{4095C709-2A87-4A46-913E-04462C7EACF1}">
      <dgm:prSet/>
      <dgm:spPr/>
      <dgm:t>
        <a:bodyPr/>
        <a:lstStyle/>
        <a:p>
          <a:endParaRPr lang="zh-CN" altLang="en-US">
            <a:latin typeface="微软雅黑" pitchFamily="34" charset="-122"/>
            <a:ea typeface="微软雅黑" pitchFamily="34" charset="-122"/>
          </a:endParaRPr>
        </a:p>
      </dgm:t>
    </dgm:pt>
    <dgm:pt modelId="{513BB315-5588-4350-805A-FE8CDA77EFB2}" type="pres">
      <dgm:prSet presAssocID="{EABD1157-3891-4ED2-BBCD-AEC49E6F956E}" presName="cycle" presStyleCnt="0">
        <dgm:presLayoutVars>
          <dgm:chMax val="1"/>
          <dgm:dir/>
          <dgm:animLvl val="ctr"/>
          <dgm:resizeHandles val="exact"/>
        </dgm:presLayoutVars>
      </dgm:prSet>
      <dgm:spPr/>
      <dgm:t>
        <a:bodyPr/>
        <a:lstStyle/>
        <a:p>
          <a:endParaRPr lang="zh-CN" altLang="en-US"/>
        </a:p>
      </dgm:t>
    </dgm:pt>
    <dgm:pt modelId="{6FFCA2BA-5892-41B4-9375-2167022A7DAF}" type="pres">
      <dgm:prSet presAssocID="{441FB8FA-784E-4A65-8F41-E29918727E8D}" presName="centerShape" presStyleLbl="node0" presStyleIdx="0" presStyleCnt="1"/>
      <dgm:spPr/>
      <dgm:t>
        <a:bodyPr/>
        <a:lstStyle/>
        <a:p>
          <a:endParaRPr lang="zh-CN" altLang="en-US"/>
        </a:p>
      </dgm:t>
    </dgm:pt>
    <dgm:pt modelId="{C36DF2E4-8469-4435-8F7A-BD99E500FBB4}" type="pres">
      <dgm:prSet presAssocID="{C2A2925C-40FB-4BC7-9E5E-BAD50833CF33}" presName="Name9" presStyleLbl="parChTrans1D2" presStyleIdx="0" presStyleCnt="6"/>
      <dgm:spPr/>
      <dgm:t>
        <a:bodyPr/>
        <a:lstStyle/>
        <a:p>
          <a:endParaRPr lang="zh-CN" altLang="en-US"/>
        </a:p>
      </dgm:t>
    </dgm:pt>
    <dgm:pt modelId="{E5C7027B-693B-493C-B14E-EA9888672B8F}" type="pres">
      <dgm:prSet presAssocID="{C2A2925C-40FB-4BC7-9E5E-BAD50833CF33}" presName="connTx" presStyleLbl="parChTrans1D2" presStyleIdx="0" presStyleCnt="6"/>
      <dgm:spPr/>
      <dgm:t>
        <a:bodyPr/>
        <a:lstStyle/>
        <a:p>
          <a:endParaRPr lang="zh-CN" altLang="en-US"/>
        </a:p>
      </dgm:t>
    </dgm:pt>
    <dgm:pt modelId="{33511A2F-5A0B-4EDA-8BAB-C348C3C21A96}" type="pres">
      <dgm:prSet presAssocID="{8A1D5847-77F2-4ACD-8AF8-899CAE5579FB}" presName="node" presStyleLbl="node1" presStyleIdx="0" presStyleCnt="6">
        <dgm:presLayoutVars>
          <dgm:bulletEnabled val="1"/>
        </dgm:presLayoutVars>
      </dgm:prSet>
      <dgm:spPr/>
      <dgm:t>
        <a:bodyPr/>
        <a:lstStyle/>
        <a:p>
          <a:endParaRPr lang="zh-CN" altLang="en-US"/>
        </a:p>
      </dgm:t>
    </dgm:pt>
    <dgm:pt modelId="{2EF578F7-58EF-47FD-8FD2-E323BDEA42B1}" type="pres">
      <dgm:prSet presAssocID="{86BA5D02-B8A5-46A6-9046-7E3E9ED4BAA1}" presName="Name9" presStyleLbl="parChTrans1D2" presStyleIdx="1" presStyleCnt="6"/>
      <dgm:spPr/>
      <dgm:t>
        <a:bodyPr/>
        <a:lstStyle/>
        <a:p>
          <a:endParaRPr lang="zh-CN" altLang="en-US"/>
        </a:p>
      </dgm:t>
    </dgm:pt>
    <dgm:pt modelId="{40AFA089-1CE5-4AB7-9798-5041B1DD0088}" type="pres">
      <dgm:prSet presAssocID="{86BA5D02-B8A5-46A6-9046-7E3E9ED4BAA1}" presName="connTx" presStyleLbl="parChTrans1D2" presStyleIdx="1" presStyleCnt="6"/>
      <dgm:spPr/>
      <dgm:t>
        <a:bodyPr/>
        <a:lstStyle/>
        <a:p>
          <a:endParaRPr lang="zh-CN" altLang="en-US"/>
        </a:p>
      </dgm:t>
    </dgm:pt>
    <dgm:pt modelId="{C15FC8D4-9108-41EB-A5D0-18EBD5C442F8}" type="pres">
      <dgm:prSet presAssocID="{C71EF975-7EC5-4E6E-BA60-1A560E207300}" presName="node" presStyleLbl="node1" presStyleIdx="1" presStyleCnt="6">
        <dgm:presLayoutVars>
          <dgm:bulletEnabled val="1"/>
        </dgm:presLayoutVars>
      </dgm:prSet>
      <dgm:spPr/>
      <dgm:t>
        <a:bodyPr/>
        <a:lstStyle/>
        <a:p>
          <a:endParaRPr lang="zh-CN" altLang="en-US"/>
        </a:p>
      </dgm:t>
    </dgm:pt>
    <dgm:pt modelId="{93AE0D9B-F93A-4843-9CB9-C99DC6B2C97C}" type="pres">
      <dgm:prSet presAssocID="{15599A30-FE52-4C0F-A9AE-9D87711320BF}" presName="Name9" presStyleLbl="parChTrans1D2" presStyleIdx="2" presStyleCnt="6"/>
      <dgm:spPr/>
      <dgm:t>
        <a:bodyPr/>
        <a:lstStyle/>
        <a:p>
          <a:endParaRPr lang="zh-CN" altLang="en-US"/>
        </a:p>
      </dgm:t>
    </dgm:pt>
    <dgm:pt modelId="{76B993F9-FDDB-440C-82C7-9AA602D614C0}" type="pres">
      <dgm:prSet presAssocID="{15599A30-FE52-4C0F-A9AE-9D87711320BF}" presName="connTx" presStyleLbl="parChTrans1D2" presStyleIdx="2" presStyleCnt="6"/>
      <dgm:spPr/>
      <dgm:t>
        <a:bodyPr/>
        <a:lstStyle/>
        <a:p>
          <a:endParaRPr lang="zh-CN" altLang="en-US"/>
        </a:p>
      </dgm:t>
    </dgm:pt>
    <dgm:pt modelId="{33C899F1-073B-439B-AF6D-EA3874767543}" type="pres">
      <dgm:prSet presAssocID="{AEDD0E3F-5F02-4FDF-9990-2D3C534420DA}" presName="node" presStyleLbl="node1" presStyleIdx="2" presStyleCnt="6">
        <dgm:presLayoutVars>
          <dgm:bulletEnabled val="1"/>
        </dgm:presLayoutVars>
      </dgm:prSet>
      <dgm:spPr/>
      <dgm:t>
        <a:bodyPr/>
        <a:lstStyle/>
        <a:p>
          <a:endParaRPr lang="zh-CN" altLang="en-US"/>
        </a:p>
      </dgm:t>
    </dgm:pt>
    <dgm:pt modelId="{5773BCAD-85CD-4F8C-B9A8-B35E38383138}" type="pres">
      <dgm:prSet presAssocID="{F8EE7901-71F9-4B4C-A139-3965456CC533}" presName="Name9" presStyleLbl="parChTrans1D2" presStyleIdx="3" presStyleCnt="6"/>
      <dgm:spPr/>
      <dgm:t>
        <a:bodyPr/>
        <a:lstStyle/>
        <a:p>
          <a:endParaRPr lang="zh-CN" altLang="en-US"/>
        </a:p>
      </dgm:t>
    </dgm:pt>
    <dgm:pt modelId="{D15A7004-232B-46BD-BAA3-65F28F8EEEFC}" type="pres">
      <dgm:prSet presAssocID="{F8EE7901-71F9-4B4C-A139-3965456CC533}" presName="connTx" presStyleLbl="parChTrans1D2" presStyleIdx="3" presStyleCnt="6"/>
      <dgm:spPr/>
      <dgm:t>
        <a:bodyPr/>
        <a:lstStyle/>
        <a:p>
          <a:endParaRPr lang="zh-CN" altLang="en-US"/>
        </a:p>
      </dgm:t>
    </dgm:pt>
    <dgm:pt modelId="{4BD87BF1-6418-4B28-B650-3F2746B8787F}" type="pres">
      <dgm:prSet presAssocID="{BE18C0FE-E5F2-4F36-9111-8A6779BE5CEA}" presName="node" presStyleLbl="node1" presStyleIdx="3" presStyleCnt="6">
        <dgm:presLayoutVars>
          <dgm:bulletEnabled val="1"/>
        </dgm:presLayoutVars>
      </dgm:prSet>
      <dgm:spPr/>
      <dgm:t>
        <a:bodyPr/>
        <a:lstStyle/>
        <a:p>
          <a:endParaRPr lang="zh-CN" altLang="en-US"/>
        </a:p>
      </dgm:t>
    </dgm:pt>
    <dgm:pt modelId="{57F3E66B-321A-4EE0-8B88-56C1D1BC851B}" type="pres">
      <dgm:prSet presAssocID="{80E7FCFA-0DDB-4427-9BA3-B914F4C97B63}" presName="Name9" presStyleLbl="parChTrans1D2" presStyleIdx="4" presStyleCnt="6"/>
      <dgm:spPr/>
      <dgm:t>
        <a:bodyPr/>
        <a:lstStyle/>
        <a:p>
          <a:endParaRPr lang="zh-CN" altLang="en-US"/>
        </a:p>
      </dgm:t>
    </dgm:pt>
    <dgm:pt modelId="{72A99DB5-36C0-4ED0-8304-57DB70CA1D43}" type="pres">
      <dgm:prSet presAssocID="{80E7FCFA-0DDB-4427-9BA3-B914F4C97B63}" presName="connTx" presStyleLbl="parChTrans1D2" presStyleIdx="4" presStyleCnt="6"/>
      <dgm:spPr/>
      <dgm:t>
        <a:bodyPr/>
        <a:lstStyle/>
        <a:p>
          <a:endParaRPr lang="zh-CN" altLang="en-US"/>
        </a:p>
      </dgm:t>
    </dgm:pt>
    <dgm:pt modelId="{3F4C5D5A-E121-426E-96E7-C1A20E2040C8}" type="pres">
      <dgm:prSet presAssocID="{E7260022-F59D-4B31-BDF5-F156E3EC6F46}" presName="node" presStyleLbl="node1" presStyleIdx="4" presStyleCnt="6">
        <dgm:presLayoutVars>
          <dgm:bulletEnabled val="1"/>
        </dgm:presLayoutVars>
      </dgm:prSet>
      <dgm:spPr/>
      <dgm:t>
        <a:bodyPr/>
        <a:lstStyle/>
        <a:p>
          <a:endParaRPr lang="zh-CN" altLang="en-US"/>
        </a:p>
      </dgm:t>
    </dgm:pt>
    <dgm:pt modelId="{0BED1CCB-2DE7-4AED-91B7-5A295399ECD3}" type="pres">
      <dgm:prSet presAssocID="{E316EAE2-58E3-4FC0-A56B-1A4A26542DEC}" presName="Name9" presStyleLbl="parChTrans1D2" presStyleIdx="5" presStyleCnt="6"/>
      <dgm:spPr/>
      <dgm:t>
        <a:bodyPr/>
        <a:lstStyle/>
        <a:p>
          <a:endParaRPr lang="zh-CN" altLang="en-US"/>
        </a:p>
      </dgm:t>
    </dgm:pt>
    <dgm:pt modelId="{0877CD63-3099-4BE8-95D7-E29E06216BF1}" type="pres">
      <dgm:prSet presAssocID="{E316EAE2-58E3-4FC0-A56B-1A4A26542DEC}" presName="connTx" presStyleLbl="parChTrans1D2" presStyleIdx="5" presStyleCnt="6"/>
      <dgm:spPr/>
      <dgm:t>
        <a:bodyPr/>
        <a:lstStyle/>
        <a:p>
          <a:endParaRPr lang="zh-CN" altLang="en-US"/>
        </a:p>
      </dgm:t>
    </dgm:pt>
    <dgm:pt modelId="{EF805631-7B54-486A-A1BC-B3F2486CB97D}" type="pres">
      <dgm:prSet presAssocID="{E7214379-2893-497F-BAAC-9FABFEA39E0C}" presName="node" presStyleLbl="node1" presStyleIdx="5" presStyleCnt="6">
        <dgm:presLayoutVars>
          <dgm:bulletEnabled val="1"/>
        </dgm:presLayoutVars>
      </dgm:prSet>
      <dgm:spPr/>
      <dgm:t>
        <a:bodyPr/>
        <a:lstStyle/>
        <a:p>
          <a:endParaRPr lang="zh-CN" altLang="en-US"/>
        </a:p>
      </dgm:t>
    </dgm:pt>
  </dgm:ptLst>
  <dgm:cxnLst>
    <dgm:cxn modelId="{5BB2AA5F-0737-4686-8CE5-9B320467EB18}" type="presOf" srcId="{F8EE7901-71F9-4B4C-A139-3965456CC533}" destId="{5773BCAD-85CD-4F8C-B9A8-B35E38383138}" srcOrd="0" destOrd="0" presId="urn:microsoft.com/office/officeart/2005/8/layout/radial1"/>
    <dgm:cxn modelId="{794F1F08-E292-4DE4-9946-3304DF293D4E}" type="presOf" srcId="{E7214379-2893-497F-BAAC-9FABFEA39E0C}" destId="{EF805631-7B54-486A-A1BC-B3F2486CB97D}" srcOrd="0" destOrd="0" presId="urn:microsoft.com/office/officeart/2005/8/layout/radial1"/>
    <dgm:cxn modelId="{63A96E4A-6F34-47B7-99A8-173F97240CBF}" type="presOf" srcId="{E316EAE2-58E3-4FC0-A56B-1A4A26542DEC}" destId="{0877CD63-3099-4BE8-95D7-E29E06216BF1}" srcOrd="1" destOrd="0" presId="urn:microsoft.com/office/officeart/2005/8/layout/radial1"/>
    <dgm:cxn modelId="{44F008E4-C9AC-4B0F-9431-CB2EEDCFEE77}" srcId="{441FB8FA-784E-4A65-8F41-E29918727E8D}" destId="{E7260022-F59D-4B31-BDF5-F156E3EC6F46}" srcOrd="4" destOrd="0" parTransId="{80E7FCFA-0DDB-4427-9BA3-B914F4C97B63}" sibTransId="{BBF4DFD5-0203-42AE-9455-A6338DCC3960}"/>
    <dgm:cxn modelId="{6C2E1FD7-12FA-4E44-9D0F-A5746DDB06FC}" type="presOf" srcId="{8A1D5847-77F2-4ACD-8AF8-899CAE5579FB}" destId="{33511A2F-5A0B-4EDA-8BAB-C348C3C21A96}" srcOrd="0" destOrd="0" presId="urn:microsoft.com/office/officeart/2005/8/layout/radial1"/>
    <dgm:cxn modelId="{D24D223A-7503-4A3E-B20E-72257F8306C2}" type="presOf" srcId="{C2A2925C-40FB-4BC7-9E5E-BAD50833CF33}" destId="{E5C7027B-693B-493C-B14E-EA9888672B8F}" srcOrd="1" destOrd="0" presId="urn:microsoft.com/office/officeart/2005/8/layout/radial1"/>
    <dgm:cxn modelId="{203DAA74-4AE3-4F2D-9BE4-E2259033A467}" srcId="{441FB8FA-784E-4A65-8F41-E29918727E8D}" destId="{BE18C0FE-E5F2-4F36-9111-8A6779BE5CEA}" srcOrd="3" destOrd="0" parTransId="{F8EE7901-71F9-4B4C-A139-3965456CC533}" sibTransId="{177A0FE6-D21C-4CD0-9923-D82E95BECC87}"/>
    <dgm:cxn modelId="{829F19D4-167C-4950-A5E0-76234307295E}" type="presOf" srcId="{AEDD0E3F-5F02-4FDF-9990-2D3C534420DA}" destId="{33C899F1-073B-439B-AF6D-EA3874767543}" srcOrd="0" destOrd="0" presId="urn:microsoft.com/office/officeart/2005/8/layout/radial1"/>
    <dgm:cxn modelId="{FFFA8F5A-0AA1-4199-A096-9DA8705DAC0A}" type="presOf" srcId="{EABD1157-3891-4ED2-BBCD-AEC49E6F956E}" destId="{513BB315-5588-4350-805A-FE8CDA77EFB2}" srcOrd="0" destOrd="0" presId="urn:microsoft.com/office/officeart/2005/8/layout/radial1"/>
    <dgm:cxn modelId="{FCAF7A03-ED6B-4C2C-894E-DB024A6A18AD}" type="presOf" srcId="{C71EF975-7EC5-4E6E-BA60-1A560E207300}" destId="{C15FC8D4-9108-41EB-A5D0-18EBD5C442F8}" srcOrd="0" destOrd="0" presId="urn:microsoft.com/office/officeart/2005/8/layout/radial1"/>
    <dgm:cxn modelId="{930EB39D-8A6A-41D1-8A58-21A920749848}" type="presOf" srcId="{441FB8FA-784E-4A65-8F41-E29918727E8D}" destId="{6FFCA2BA-5892-41B4-9375-2167022A7DAF}" srcOrd="0" destOrd="0" presId="urn:microsoft.com/office/officeart/2005/8/layout/radial1"/>
    <dgm:cxn modelId="{71B85A1C-8CD1-49A0-9721-29BFFFC95F00}" type="presOf" srcId="{BE18C0FE-E5F2-4F36-9111-8A6779BE5CEA}" destId="{4BD87BF1-6418-4B28-B650-3F2746B8787F}" srcOrd="0" destOrd="0" presId="urn:microsoft.com/office/officeart/2005/8/layout/radial1"/>
    <dgm:cxn modelId="{D4108CE0-FFB4-43CE-B635-8CB2E351CB2B}" type="presOf" srcId="{86BA5D02-B8A5-46A6-9046-7E3E9ED4BAA1}" destId="{2EF578F7-58EF-47FD-8FD2-E323BDEA42B1}" srcOrd="0" destOrd="0" presId="urn:microsoft.com/office/officeart/2005/8/layout/radial1"/>
    <dgm:cxn modelId="{BDBC02B9-3CB2-437D-821F-F7693CFAFB05}" type="presOf" srcId="{E7260022-F59D-4B31-BDF5-F156E3EC6F46}" destId="{3F4C5D5A-E121-426E-96E7-C1A20E2040C8}" srcOrd="0" destOrd="0" presId="urn:microsoft.com/office/officeart/2005/8/layout/radial1"/>
    <dgm:cxn modelId="{CC45B03D-17C6-45CE-91FC-3E685AC46603}" srcId="{EABD1157-3891-4ED2-BBCD-AEC49E6F956E}" destId="{441FB8FA-784E-4A65-8F41-E29918727E8D}" srcOrd="0" destOrd="0" parTransId="{16F0FA26-D178-4D6F-8C9E-EC32E2520D7D}" sibTransId="{E5B689D1-43EE-473F-A90C-B43ABA54419B}"/>
    <dgm:cxn modelId="{7DF82AA4-E9A0-4471-93EA-DA4B242E1BC4}" type="presOf" srcId="{F8EE7901-71F9-4B4C-A139-3965456CC533}" destId="{D15A7004-232B-46BD-BAA3-65F28F8EEEFC}" srcOrd="1" destOrd="0" presId="urn:microsoft.com/office/officeart/2005/8/layout/radial1"/>
    <dgm:cxn modelId="{7D335F18-2415-4977-A104-9A2E0C9DF6F5}" type="presOf" srcId="{E316EAE2-58E3-4FC0-A56B-1A4A26542DEC}" destId="{0BED1CCB-2DE7-4AED-91B7-5A295399ECD3}" srcOrd="0" destOrd="0" presId="urn:microsoft.com/office/officeart/2005/8/layout/radial1"/>
    <dgm:cxn modelId="{2BC6BAD5-D5FE-4797-B1C8-2204071458D8}" type="presOf" srcId="{C2A2925C-40FB-4BC7-9E5E-BAD50833CF33}" destId="{C36DF2E4-8469-4435-8F7A-BD99E500FBB4}" srcOrd="0" destOrd="0" presId="urn:microsoft.com/office/officeart/2005/8/layout/radial1"/>
    <dgm:cxn modelId="{11C14B5C-FE87-409D-86AF-D0F2EA259B33}" srcId="{441FB8FA-784E-4A65-8F41-E29918727E8D}" destId="{C71EF975-7EC5-4E6E-BA60-1A560E207300}" srcOrd="1" destOrd="0" parTransId="{86BA5D02-B8A5-46A6-9046-7E3E9ED4BAA1}" sibTransId="{3F83CE86-4CE9-45C2-B8D4-AC548C00F67D}"/>
    <dgm:cxn modelId="{D4505B2A-E0E7-4FF5-B6AA-BF41AEB499DF}" srcId="{441FB8FA-784E-4A65-8F41-E29918727E8D}" destId="{AEDD0E3F-5F02-4FDF-9990-2D3C534420DA}" srcOrd="2" destOrd="0" parTransId="{15599A30-FE52-4C0F-A9AE-9D87711320BF}" sibTransId="{D4B08CB0-DC42-4860-8EAD-3E43844D3323}"/>
    <dgm:cxn modelId="{E508218F-FAE8-4E82-9B07-9ADBE799A244}" srcId="{441FB8FA-784E-4A65-8F41-E29918727E8D}" destId="{8A1D5847-77F2-4ACD-8AF8-899CAE5579FB}" srcOrd="0" destOrd="0" parTransId="{C2A2925C-40FB-4BC7-9E5E-BAD50833CF33}" sibTransId="{3C7DE7D8-F027-4533-8708-E199097001DD}"/>
    <dgm:cxn modelId="{4095C709-2A87-4A46-913E-04462C7EACF1}" srcId="{441FB8FA-784E-4A65-8F41-E29918727E8D}" destId="{E7214379-2893-497F-BAAC-9FABFEA39E0C}" srcOrd="5" destOrd="0" parTransId="{E316EAE2-58E3-4FC0-A56B-1A4A26542DEC}" sibTransId="{2FFAF408-EAE5-4171-91B5-18E94161BB5C}"/>
    <dgm:cxn modelId="{0360417B-EA1F-4C73-B4AA-D7EB1B961DD8}" type="presOf" srcId="{80E7FCFA-0DDB-4427-9BA3-B914F4C97B63}" destId="{57F3E66B-321A-4EE0-8B88-56C1D1BC851B}" srcOrd="0" destOrd="0" presId="urn:microsoft.com/office/officeart/2005/8/layout/radial1"/>
    <dgm:cxn modelId="{0E38BC07-3806-4EEB-B7DA-4D0E84D5C024}" type="presOf" srcId="{15599A30-FE52-4C0F-A9AE-9D87711320BF}" destId="{76B993F9-FDDB-440C-82C7-9AA602D614C0}" srcOrd="1" destOrd="0" presId="urn:microsoft.com/office/officeart/2005/8/layout/radial1"/>
    <dgm:cxn modelId="{96CA7143-975A-4345-A98C-DE6A8F7609E3}" type="presOf" srcId="{80E7FCFA-0DDB-4427-9BA3-B914F4C97B63}" destId="{72A99DB5-36C0-4ED0-8304-57DB70CA1D43}" srcOrd="1" destOrd="0" presId="urn:microsoft.com/office/officeart/2005/8/layout/radial1"/>
    <dgm:cxn modelId="{9BD91D75-F161-47ED-8C6D-4CF08C27DBF5}" type="presOf" srcId="{15599A30-FE52-4C0F-A9AE-9D87711320BF}" destId="{93AE0D9B-F93A-4843-9CB9-C99DC6B2C97C}" srcOrd="0" destOrd="0" presId="urn:microsoft.com/office/officeart/2005/8/layout/radial1"/>
    <dgm:cxn modelId="{D745E5EC-8403-496F-A280-BA51DFA1F865}" type="presOf" srcId="{86BA5D02-B8A5-46A6-9046-7E3E9ED4BAA1}" destId="{40AFA089-1CE5-4AB7-9798-5041B1DD0088}" srcOrd="1" destOrd="0" presId="urn:microsoft.com/office/officeart/2005/8/layout/radial1"/>
    <dgm:cxn modelId="{4E8789DD-0972-44B5-B754-94CFAD2320B5}" type="presParOf" srcId="{513BB315-5588-4350-805A-FE8CDA77EFB2}" destId="{6FFCA2BA-5892-41B4-9375-2167022A7DAF}" srcOrd="0" destOrd="0" presId="urn:microsoft.com/office/officeart/2005/8/layout/radial1"/>
    <dgm:cxn modelId="{C39C1E49-287C-4A4C-8FF7-DE2671110A9C}" type="presParOf" srcId="{513BB315-5588-4350-805A-FE8CDA77EFB2}" destId="{C36DF2E4-8469-4435-8F7A-BD99E500FBB4}" srcOrd="1" destOrd="0" presId="urn:microsoft.com/office/officeart/2005/8/layout/radial1"/>
    <dgm:cxn modelId="{AA114F5C-0BFA-4B2A-948E-B671803FF8D9}" type="presParOf" srcId="{C36DF2E4-8469-4435-8F7A-BD99E500FBB4}" destId="{E5C7027B-693B-493C-B14E-EA9888672B8F}" srcOrd="0" destOrd="0" presId="urn:microsoft.com/office/officeart/2005/8/layout/radial1"/>
    <dgm:cxn modelId="{13378C19-E3E9-442F-A3C4-CE6639F512F5}" type="presParOf" srcId="{513BB315-5588-4350-805A-FE8CDA77EFB2}" destId="{33511A2F-5A0B-4EDA-8BAB-C348C3C21A96}" srcOrd="2" destOrd="0" presId="urn:microsoft.com/office/officeart/2005/8/layout/radial1"/>
    <dgm:cxn modelId="{E79E0099-5EDC-4B6E-A2CE-A8382E1B1ED2}" type="presParOf" srcId="{513BB315-5588-4350-805A-FE8CDA77EFB2}" destId="{2EF578F7-58EF-47FD-8FD2-E323BDEA42B1}" srcOrd="3" destOrd="0" presId="urn:microsoft.com/office/officeart/2005/8/layout/radial1"/>
    <dgm:cxn modelId="{1F4551F4-E1E1-4DF5-8A24-55DA22F2E5D4}" type="presParOf" srcId="{2EF578F7-58EF-47FD-8FD2-E323BDEA42B1}" destId="{40AFA089-1CE5-4AB7-9798-5041B1DD0088}" srcOrd="0" destOrd="0" presId="urn:microsoft.com/office/officeart/2005/8/layout/radial1"/>
    <dgm:cxn modelId="{419EC03C-8406-42CA-9CEC-0F42407A788E}" type="presParOf" srcId="{513BB315-5588-4350-805A-FE8CDA77EFB2}" destId="{C15FC8D4-9108-41EB-A5D0-18EBD5C442F8}" srcOrd="4" destOrd="0" presId="urn:microsoft.com/office/officeart/2005/8/layout/radial1"/>
    <dgm:cxn modelId="{C9B84D81-76E8-442E-BDBB-8EF912CC6702}" type="presParOf" srcId="{513BB315-5588-4350-805A-FE8CDA77EFB2}" destId="{93AE0D9B-F93A-4843-9CB9-C99DC6B2C97C}" srcOrd="5" destOrd="0" presId="urn:microsoft.com/office/officeart/2005/8/layout/radial1"/>
    <dgm:cxn modelId="{A7AB352A-E414-42F0-B8AB-B0230B4F9024}" type="presParOf" srcId="{93AE0D9B-F93A-4843-9CB9-C99DC6B2C97C}" destId="{76B993F9-FDDB-440C-82C7-9AA602D614C0}" srcOrd="0" destOrd="0" presId="urn:microsoft.com/office/officeart/2005/8/layout/radial1"/>
    <dgm:cxn modelId="{D88EA5BA-95E0-406D-B0A0-28556F930AF1}" type="presParOf" srcId="{513BB315-5588-4350-805A-FE8CDA77EFB2}" destId="{33C899F1-073B-439B-AF6D-EA3874767543}" srcOrd="6" destOrd="0" presId="urn:microsoft.com/office/officeart/2005/8/layout/radial1"/>
    <dgm:cxn modelId="{06556166-F526-440D-A2AA-3BE663709D89}" type="presParOf" srcId="{513BB315-5588-4350-805A-FE8CDA77EFB2}" destId="{5773BCAD-85CD-4F8C-B9A8-B35E38383138}" srcOrd="7" destOrd="0" presId="urn:microsoft.com/office/officeart/2005/8/layout/radial1"/>
    <dgm:cxn modelId="{501377E2-E68F-47E5-8DDD-5B408763B88E}" type="presParOf" srcId="{5773BCAD-85CD-4F8C-B9A8-B35E38383138}" destId="{D15A7004-232B-46BD-BAA3-65F28F8EEEFC}" srcOrd="0" destOrd="0" presId="urn:microsoft.com/office/officeart/2005/8/layout/radial1"/>
    <dgm:cxn modelId="{13D494EF-BEDC-4474-8251-74AEF30E8056}" type="presParOf" srcId="{513BB315-5588-4350-805A-FE8CDA77EFB2}" destId="{4BD87BF1-6418-4B28-B650-3F2746B8787F}" srcOrd="8" destOrd="0" presId="urn:microsoft.com/office/officeart/2005/8/layout/radial1"/>
    <dgm:cxn modelId="{25539AA0-D6EA-41C3-A1F0-7D6DCF40E6A6}" type="presParOf" srcId="{513BB315-5588-4350-805A-FE8CDA77EFB2}" destId="{57F3E66B-321A-4EE0-8B88-56C1D1BC851B}" srcOrd="9" destOrd="0" presId="urn:microsoft.com/office/officeart/2005/8/layout/radial1"/>
    <dgm:cxn modelId="{563D7918-AAAA-4DF0-ADED-32CEA18EA82C}" type="presParOf" srcId="{57F3E66B-321A-4EE0-8B88-56C1D1BC851B}" destId="{72A99DB5-36C0-4ED0-8304-57DB70CA1D43}" srcOrd="0" destOrd="0" presId="urn:microsoft.com/office/officeart/2005/8/layout/radial1"/>
    <dgm:cxn modelId="{0DE78B09-BEDA-4677-ADC9-B20F25E7A465}" type="presParOf" srcId="{513BB315-5588-4350-805A-FE8CDA77EFB2}" destId="{3F4C5D5A-E121-426E-96E7-C1A20E2040C8}" srcOrd="10" destOrd="0" presId="urn:microsoft.com/office/officeart/2005/8/layout/radial1"/>
    <dgm:cxn modelId="{AC174246-42C3-44A4-A372-AE7D970E800F}" type="presParOf" srcId="{513BB315-5588-4350-805A-FE8CDA77EFB2}" destId="{0BED1CCB-2DE7-4AED-91B7-5A295399ECD3}" srcOrd="11" destOrd="0" presId="urn:microsoft.com/office/officeart/2005/8/layout/radial1"/>
    <dgm:cxn modelId="{DD67D446-F218-4063-BB25-3CEB1E32CF3D}" type="presParOf" srcId="{0BED1CCB-2DE7-4AED-91B7-5A295399ECD3}" destId="{0877CD63-3099-4BE8-95D7-E29E06216BF1}" srcOrd="0" destOrd="0" presId="urn:microsoft.com/office/officeart/2005/8/layout/radial1"/>
    <dgm:cxn modelId="{5CC6C1D2-859D-4A88-91BD-591E803FCF6C}" type="presParOf" srcId="{513BB315-5588-4350-805A-FE8CDA77EFB2}" destId="{EF805631-7B54-486A-A1BC-B3F2486CB97D}" srcOrd="12"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A7A352-AD3F-4607-965C-E1AFDE58DFE6}" type="doc">
      <dgm:prSet loTypeId="urn:microsoft.com/office/officeart/2005/8/layout/venn2" loCatId="relationship" qsTypeId="urn:microsoft.com/office/officeart/2005/8/quickstyle/simple1#2" qsCatId="simple" csTypeId="urn:microsoft.com/office/officeart/2005/8/colors/colorful1" csCatId="colorful" phldr="1"/>
      <dgm:spPr/>
      <dgm:t>
        <a:bodyPr/>
        <a:lstStyle/>
        <a:p>
          <a:endParaRPr lang="zh-CN" altLang="en-US"/>
        </a:p>
      </dgm:t>
    </dgm:pt>
    <dgm:pt modelId="{C3D3C4CC-34B0-42C3-B8F9-CEE3A4C4FA21}">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2100">
              <a:latin typeface="微软雅黑" pitchFamily="34" charset="-122"/>
              <a:ea typeface="微软雅黑" pitchFamily="34" charset="-122"/>
            </a:rPr>
            <a:t>母公司</a:t>
          </a:r>
        </a:p>
      </dgm:t>
    </dgm:pt>
    <dgm:pt modelId="{EF19D6BA-5C4D-4EF9-B2FA-7339F3333B79}" type="parTrans" cxnId="{CF17795D-3F3A-458C-B504-3863168A9275}">
      <dgm:prSet/>
      <dgm:spPr/>
      <dgm:t>
        <a:bodyPr/>
        <a:lstStyle/>
        <a:p>
          <a:endParaRPr lang="zh-CN" altLang="en-US"/>
        </a:p>
      </dgm:t>
    </dgm:pt>
    <dgm:pt modelId="{AB1F9813-0389-4C1D-A32B-A7079933B68D}" type="sibTrans" cxnId="{CF17795D-3F3A-458C-B504-3863168A9275}">
      <dgm:prSet/>
      <dgm:spPr/>
      <dgm:t>
        <a:bodyPr/>
        <a:lstStyle/>
        <a:p>
          <a:endParaRPr lang="zh-CN" altLang="en-US"/>
        </a:p>
      </dgm:t>
    </dgm:pt>
    <dgm:pt modelId="{BD00F172-7E3F-46E8-846F-34AE9A54AB48}">
      <dgm:prSet phldrT="[文本]" custT="1">
        <dgm:style>
          <a:lnRef idx="1">
            <a:schemeClr val="accent3"/>
          </a:lnRef>
          <a:fillRef idx="3">
            <a:schemeClr val="accent3"/>
          </a:fillRef>
          <a:effectRef idx="2">
            <a:schemeClr val="accent3"/>
          </a:effectRef>
          <a:fontRef idx="minor">
            <a:schemeClr val="lt1"/>
          </a:fontRef>
        </dgm:style>
      </dgm:prSet>
      <dgm:spPr/>
      <dgm:t>
        <a:bodyPr/>
        <a:lstStyle/>
        <a:p>
          <a:r>
            <a:rPr lang="zh-CN" altLang="en-US" sz="1600">
              <a:latin typeface="微软雅黑" pitchFamily="34" charset="-122"/>
              <a:ea typeface="微软雅黑" pitchFamily="34" charset="-122"/>
            </a:rPr>
            <a:t>关联公司</a:t>
          </a:r>
        </a:p>
      </dgm:t>
    </dgm:pt>
    <dgm:pt modelId="{A01AE396-FC73-47DD-B69A-E4B81B67BABA}" type="parTrans" cxnId="{D0E94FAD-3B68-4870-B4BD-1F60DA73E40A}">
      <dgm:prSet/>
      <dgm:spPr/>
      <dgm:t>
        <a:bodyPr/>
        <a:lstStyle/>
        <a:p>
          <a:endParaRPr lang="zh-CN" altLang="en-US"/>
        </a:p>
      </dgm:t>
    </dgm:pt>
    <dgm:pt modelId="{79B0ABF7-2032-4F95-987A-0C311EA8E4A2}" type="sibTrans" cxnId="{D0E94FAD-3B68-4870-B4BD-1F60DA73E40A}">
      <dgm:prSet/>
      <dgm:spPr/>
      <dgm:t>
        <a:bodyPr/>
        <a:lstStyle/>
        <a:p>
          <a:endParaRPr lang="zh-CN" altLang="en-US"/>
        </a:p>
      </dgm:t>
    </dgm:pt>
    <dgm:pt modelId="{0607F591-7FD5-4913-A640-6C529F8BB79F}">
      <dgm:prSet phldrT="[文本]" custT="1">
        <dgm:style>
          <a:lnRef idx="1">
            <a:schemeClr val="accent6"/>
          </a:lnRef>
          <a:fillRef idx="3">
            <a:schemeClr val="accent6"/>
          </a:fillRef>
          <a:effectRef idx="2">
            <a:schemeClr val="accent6"/>
          </a:effectRef>
          <a:fontRef idx="minor">
            <a:schemeClr val="lt1"/>
          </a:fontRef>
        </dgm:style>
      </dgm:prSet>
      <dgm:spPr/>
      <dgm:t>
        <a:bodyPr/>
        <a:lstStyle/>
        <a:p>
          <a:r>
            <a:rPr lang="zh-CN" altLang="en-US" sz="1600">
              <a:latin typeface="微软雅黑" pitchFamily="34" charset="-122"/>
              <a:ea typeface="微软雅黑" pitchFamily="34" charset="-122"/>
            </a:rPr>
            <a:t>子公司</a:t>
          </a:r>
        </a:p>
      </dgm:t>
    </dgm:pt>
    <dgm:pt modelId="{EAB74E95-120F-47CA-BC57-9ED6906B0482}" type="parTrans" cxnId="{42197947-C7D6-460A-9BD5-2719B7D8543D}">
      <dgm:prSet/>
      <dgm:spPr/>
      <dgm:t>
        <a:bodyPr/>
        <a:lstStyle/>
        <a:p>
          <a:endParaRPr lang="zh-CN" altLang="en-US"/>
        </a:p>
      </dgm:t>
    </dgm:pt>
    <dgm:pt modelId="{056CA69F-A2EB-472B-AD0C-3DBE0EB59D97}" type="sibTrans" cxnId="{42197947-C7D6-460A-9BD5-2719B7D8543D}">
      <dgm:prSet/>
      <dgm:spPr/>
      <dgm:t>
        <a:bodyPr/>
        <a:lstStyle/>
        <a:p>
          <a:endParaRPr lang="zh-CN" altLang="en-US"/>
        </a:p>
      </dgm:t>
    </dgm:pt>
    <dgm:pt modelId="{96E1A890-4A41-4D97-AF2A-BDCA8F07D14F}" type="pres">
      <dgm:prSet presAssocID="{0FA7A352-AD3F-4607-965C-E1AFDE58DFE6}" presName="Name0" presStyleCnt="0">
        <dgm:presLayoutVars>
          <dgm:chMax val="7"/>
          <dgm:resizeHandles val="exact"/>
        </dgm:presLayoutVars>
      </dgm:prSet>
      <dgm:spPr/>
      <dgm:t>
        <a:bodyPr/>
        <a:lstStyle/>
        <a:p>
          <a:endParaRPr lang="zh-CN" altLang="en-US"/>
        </a:p>
      </dgm:t>
    </dgm:pt>
    <dgm:pt modelId="{EA6B3FC2-99B6-4F19-B680-9F41432FCE1D}" type="pres">
      <dgm:prSet presAssocID="{0FA7A352-AD3F-4607-965C-E1AFDE58DFE6}" presName="comp1" presStyleCnt="0"/>
      <dgm:spPr/>
    </dgm:pt>
    <dgm:pt modelId="{059635CC-E92E-408F-87D3-BF175DEA4776}" type="pres">
      <dgm:prSet presAssocID="{0FA7A352-AD3F-4607-965C-E1AFDE58DFE6}" presName="circle1" presStyleLbl="node1" presStyleIdx="0" presStyleCnt="3"/>
      <dgm:spPr/>
      <dgm:t>
        <a:bodyPr/>
        <a:lstStyle/>
        <a:p>
          <a:endParaRPr lang="zh-CN" altLang="en-US"/>
        </a:p>
      </dgm:t>
    </dgm:pt>
    <dgm:pt modelId="{B5936724-CF14-4640-A4DD-5AC3D3FFF3EB}" type="pres">
      <dgm:prSet presAssocID="{0FA7A352-AD3F-4607-965C-E1AFDE58DFE6}" presName="c1text" presStyleLbl="node1" presStyleIdx="0" presStyleCnt="3">
        <dgm:presLayoutVars>
          <dgm:bulletEnabled val="1"/>
        </dgm:presLayoutVars>
      </dgm:prSet>
      <dgm:spPr/>
      <dgm:t>
        <a:bodyPr/>
        <a:lstStyle/>
        <a:p>
          <a:endParaRPr lang="zh-CN" altLang="en-US"/>
        </a:p>
      </dgm:t>
    </dgm:pt>
    <dgm:pt modelId="{4AAD8CB3-AB2F-4961-85BB-EBD93E2AC77F}" type="pres">
      <dgm:prSet presAssocID="{0FA7A352-AD3F-4607-965C-E1AFDE58DFE6}" presName="comp2" presStyleCnt="0"/>
      <dgm:spPr/>
    </dgm:pt>
    <dgm:pt modelId="{8B277023-FA52-4570-AD9B-945632C0BB76}" type="pres">
      <dgm:prSet presAssocID="{0FA7A352-AD3F-4607-965C-E1AFDE58DFE6}" presName="circle2" presStyleLbl="node1" presStyleIdx="1" presStyleCnt="3"/>
      <dgm:spPr/>
      <dgm:t>
        <a:bodyPr/>
        <a:lstStyle/>
        <a:p>
          <a:endParaRPr lang="zh-CN" altLang="en-US"/>
        </a:p>
      </dgm:t>
    </dgm:pt>
    <dgm:pt modelId="{8D303BEB-5DCF-4D4A-8930-680E5EB54E84}" type="pres">
      <dgm:prSet presAssocID="{0FA7A352-AD3F-4607-965C-E1AFDE58DFE6}" presName="c2text" presStyleLbl="node1" presStyleIdx="1" presStyleCnt="3">
        <dgm:presLayoutVars>
          <dgm:bulletEnabled val="1"/>
        </dgm:presLayoutVars>
      </dgm:prSet>
      <dgm:spPr/>
      <dgm:t>
        <a:bodyPr/>
        <a:lstStyle/>
        <a:p>
          <a:endParaRPr lang="zh-CN" altLang="en-US"/>
        </a:p>
      </dgm:t>
    </dgm:pt>
    <dgm:pt modelId="{86150714-7A71-4EF5-893D-F25097391F3A}" type="pres">
      <dgm:prSet presAssocID="{0FA7A352-AD3F-4607-965C-E1AFDE58DFE6}" presName="comp3" presStyleCnt="0"/>
      <dgm:spPr/>
    </dgm:pt>
    <dgm:pt modelId="{5CE8903E-019D-4E51-900A-B5D70B3C560E}" type="pres">
      <dgm:prSet presAssocID="{0FA7A352-AD3F-4607-965C-E1AFDE58DFE6}" presName="circle3" presStyleLbl="node1" presStyleIdx="2" presStyleCnt="3"/>
      <dgm:spPr/>
      <dgm:t>
        <a:bodyPr/>
        <a:lstStyle/>
        <a:p>
          <a:endParaRPr lang="zh-CN" altLang="en-US"/>
        </a:p>
      </dgm:t>
    </dgm:pt>
    <dgm:pt modelId="{654C369D-00E7-4A95-A052-19418EE87FF4}" type="pres">
      <dgm:prSet presAssocID="{0FA7A352-AD3F-4607-965C-E1AFDE58DFE6}" presName="c3text" presStyleLbl="node1" presStyleIdx="2" presStyleCnt="3">
        <dgm:presLayoutVars>
          <dgm:bulletEnabled val="1"/>
        </dgm:presLayoutVars>
      </dgm:prSet>
      <dgm:spPr/>
      <dgm:t>
        <a:bodyPr/>
        <a:lstStyle/>
        <a:p>
          <a:endParaRPr lang="zh-CN" altLang="en-US"/>
        </a:p>
      </dgm:t>
    </dgm:pt>
  </dgm:ptLst>
  <dgm:cxnLst>
    <dgm:cxn modelId="{C3A37CEA-D152-4C86-99AD-243A16F6CB51}" type="presOf" srcId="{0607F591-7FD5-4913-A640-6C529F8BB79F}" destId="{8D303BEB-5DCF-4D4A-8930-680E5EB54E84}" srcOrd="1" destOrd="0" presId="urn:microsoft.com/office/officeart/2005/8/layout/venn2"/>
    <dgm:cxn modelId="{7454BEBE-F689-4310-96EA-5F057B487248}" type="presOf" srcId="{C3D3C4CC-34B0-42C3-B8F9-CEE3A4C4FA21}" destId="{654C369D-00E7-4A95-A052-19418EE87FF4}" srcOrd="1" destOrd="0" presId="urn:microsoft.com/office/officeart/2005/8/layout/venn2"/>
    <dgm:cxn modelId="{42197947-C7D6-460A-9BD5-2719B7D8543D}" srcId="{0FA7A352-AD3F-4607-965C-E1AFDE58DFE6}" destId="{0607F591-7FD5-4913-A640-6C529F8BB79F}" srcOrd="1" destOrd="0" parTransId="{EAB74E95-120F-47CA-BC57-9ED6906B0482}" sibTransId="{056CA69F-A2EB-472B-AD0C-3DBE0EB59D97}"/>
    <dgm:cxn modelId="{D0E94FAD-3B68-4870-B4BD-1F60DA73E40A}" srcId="{0FA7A352-AD3F-4607-965C-E1AFDE58DFE6}" destId="{BD00F172-7E3F-46E8-846F-34AE9A54AB48}" srcOrd="0" destOrd="0" parTransId="{A01AE396-FC73-47DD-B69A-E4B81B67BABA}" sibTransId="{79B0ABF7-2032-4F95-987A-0C311EA8E4A2}"/>
    <dgm:cxn modelId="{A4408ADF-1A8A-4EEF-A131-25C5B1BE3D78}" type="presOf" srcId="{0FA7A352-AD3F-4607-965C-E1AFDE58DFE6}" destId="{96E1A890-4A41-4D97-AF2A-BDCA8F07D14F}" srcOrd="0" destOrd="0" presId="urn:microsoft.com/office/officeart/2005/8/layout/venn2"/>
    <dgm:cxn modelId="{E2DB5D77-BAD4-4416-8FBD-0301066E54D9}" type="presOf" srcId="{BD00F172-7E3F-46E8-846F-34AE9A54AB48}" destId="{B5936724-CF14-4640-A4DD-5AC3D3FFF3EB}" srcOrd="1" destOrd="0" presId="urn:microsoft.com/office/officeart/2005/8/layout/venn2"/>
    <dgm:cxn modelId="{0B892F83-F809-45D2-B6F3-6BE4A13C1D6B}" type="presOf" srcId="{0607F591-7FD5-4913-A640-6C529F8BB79F}" destId="{8B277023-FA52-4570-AD9B-945632C0BB76}" srcOrd="0" destOrd="0" presId="urn:microsoft.com/office/officeart/2005/8/layout/venn2"/>
    <dgm:cxn modelId="{5C1B3E75-249F-4896-A7DA-732CDF4C58DC}" type="presOf" srcId="{BD00F172-7E3F-46E8-846F-34AE9A54AB48}" destId="{059635CC-E92E-408F-87D3-BF175DEA4776}" srcOrd="0" destOrd="0" presId="urn:microsoft.com/office/officeart/2005/8/layout/venn2"/>
    <dgm:cxn modelId="{3CA5FE27-67E6-4703-AC44-D037EB8E06EC}" type="presOf" srcId="{C3D3C4CC-34B0-42C3-B8F9-CEE3A4C4FA21}" destId="{5CE8903E-019D-4E51-900A-B5D70B3C560E}" srcOrd="0" destOrd="0" presId="urn:microsoft.com/office/officeart/2005/8/layout/venn2"/>
    <dgm:cxn modelId="{CF17795D-3F3A-458C-B504-3863168A9275}" srcId="{0FA7A352-AD3F-4607-965C-E1AFDE58DFE6}" destId="{C3D3C4CC-34B0-42C3-B8F9-CEE3A4C4FA21}" srcOrd="2" destOrd="0" parTransId="{EF19D6BA-5C4D-4EF9-B2FA-7339F3333B79}" sibTransId="{AB1F9813-0389-4C1D-A32B-A7079933B68D}"/>
    <dgm:cxn modelId="{6B4B169D-3BD7-44FE-85C3-91AA4D8B9E95}" type="presParOf" srcId="{96E1A890-4A41-4D97-AF2A-BDCA8F07D14F}" destId="{EA6B3FC2-99B6-4F19-B680-9F41432FCE1D}" srcOrd="0" destOrd="0" presId="urn:microsoft.com/office/officeart/2005/8/layout/venn2"/>
    <dgm:cxn modelId="{BA1A70A9-8789-433A-BB6B-F1D9421147CC}" type="presParOf" srcId="{EA6B3FC2-99B6-4F19-B680-9F41432FCE1D}" destId="{059635CC-E92E-408F-87D3-BF175DEA4776}" srcOrd="0" destOrd="0" presId="urn:microsoft.com/office/officeart/2005/8/layout/venn2"/>
    <dgm:cxn modelId="{83187F09-C30A-44AC-881E-FDEC31F3030D}" type="presParOf" srcId="{EA6B3FC2-99B6-4F19-B680-9F41432FCE1D}" destId="{B5936724-CF14-4640-A4DD-5AC3D3FFF3EB}" srcOrd="1" destOrd="0" presId="urn:microsoft.com/office/officeart/2005/8/layout/venn2"/>
    <dgm:cxn modelId="{2EC87606-A581-441D-A5D2-EF34F37620D3}" type="presParOf" srcId="{96E1A890-4A41-4D97-AF2A-BDCA8F07D14F}" destId="{4AAD8CB3-AB2F-4961-85BB-EBD93E2AC77F}" srcOrd="1" destOrd="0" presId="urn:microsoft.com/office/officeart/2005/8/layout/venn2"/>
    <dgm:cxn modelId="{C1408553-E731-4A8D-8F21-FF064972B06A}" type="presParOf" srcId="{4AAD8CB3-AB2F-4961-85BB-EBD93E2AC77F}" destId="{8B277023-FA52-4570-AD9B-945632C0BB76}" srcOrd="0" destOrd="0" presId="urn:microsoft.com/office/officeart/2005/8/layout/venn2"/>
    <dgm:cxn modelId="{E630FE64-A65E-42BB-91C4-E8A4B548A5B6}" type="presParOf" srcId="{4AAD8CB3-AB2F-4961-85BB-EBD93E2AC77F}" destId="{8D303BEB-5DCF-4D4A-8930-680E5EB54E84}" srcOrd="1" destOrd="0" presId="urn:microsoft.com/office/officeart/2005/8/layout/venn2"/>
    <dgm:cxn modelId="{5AA8F9D0-72E1-4A4E-B336-AEA0218FF4F9}" type="presParOf" srcId="{96E1A890-4A41-4D97-AF2A-BDCA8F07D14F}" destId="{86150714-7A71-4EF5-893D-F25097391F3A}" srcOrd="2" destOrd="0" presId="urn:microsoft.com/office/officeart/2005/8/layout/venn2"/>
    <dgm:cxn modelId="{C4B9FEC0-305B-4627-978B-FE289D5BE5B9}" type="presParOf" srcId="{86150714-7A71-4EF5-893D-F25097391F3A}" destId="{5CE8903E-019D-4E51-900A-B5D70B3C560E}" srcOrd="0" destOrd="0" presId="urn:microsoft.com/office/officeart/2005/8/layout/venn2"/>
    <dgm:cxn modelId="{6ADB577B-DA4E-4674-AAB4-D9C81B277D80}" type="presParOf" srcId="{86150714-7A71-4EF5-893D-F25097391F3A}" destId="{654C369D-00E7-4A95-A052-19418EE87FF4}"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619A50A-D76E-4240-A12B-B0898C50C747}" type="datetimeFigureOut">
              <a:rPr lang="en-US"/>
              <a:pPr>
                <a:defRPr/>
              </a:pPr>
              <a:t>4/19/2013</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92B1FC1-06F7-4A5C-8100-0E513CD6D1C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69478201-E877-408C-AA30-EA6493389503}" type="datetimeFigureOut">
              <a:rPr lang="en-US"/>
              <a:pPr>
                <a:defRPr/>
              </a:pPr>
              <a:t>4/19/2013</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440E652-2DFA-4000-B29A-EE9BD566DF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首页">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413C0CFC-185F-4409-95FF-83AC606CFD87}"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TextBox 7"/>
          <p:cNvSpPr txBox="1"/>
          <p:nvPr userDrawn="1"/>
        </p:nvSpPr>
        <p:spPr>
          <a:xfrm>
            <a:off x="10662451" y="421864"/>
            <a:ext cx="1112465" cy="400110"/>
          </a:xfrm>
          <a:prstGeom prst="rect">
            <a:avLst/>
          </a:prstGeom>
          <a:noFill/>
          <a:effectLst>
            <a:reflection blurRad="6350" stA="50000" endA="300" endPos="38500" dist="50800" dir="5400000" sy="-100000" algn="bl" rotWithShape="0"/>
          </a:effectLst>
        </p:spPr>
        <p:txBody>
          <a:bodyPr>
            <a:spAutoFit/>
          </a:bodyPr>
          <a:lstStyle/>
          <a:p>
            <a:pPr algn="r" fontAlgn="auto">
              <a:spcBef>
                <a:spcPts val="0"/>
              </a:spcBef>
              <a:spcAft>
                <a:spcPts val="0"/>
              </a:spcAft>
              <a:defRPr/>
            </a:pPr>
            <a:r>
              <a:rPr lang="en-US" altLang="zh-CN" sz="2000" dirty="0">
                <a:solidFill>
                  <a:srgbClr val="99CC00"/>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2000" dirty="0">
              <a:solidFill>
                <a:srgbClr val="99CC00"/>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8"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9"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pic>
        <p:nvPicPr>
          <p:cNvPr id="10" name="图片 4"/>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pic>
        <p:nvPicPr>
          <p:cNvPr id="11" name="Picture 11" descr="最终方案logo透明"/>
          <p:cNvPicPr>
            <a:picLocks noChangeAspect="1" noChangeArrowheads="1"/>
          </p:cNvPicPr>
          <p:nvPr userDrawn="1"/>
        </p:nvPicPr>
        <p:blipFill>
          <a:blip r:embed="rId3"/>
          <a:srcRect/>
          <a:stretch>
            <a:fillRect/>
          </a:stretch>
        </p:blipFill>
        <p:spPr bwMode="auto">
          <a:xfrm>
            <a:off x="10201275" y="260350"/>
            <a:ext cx="1743075" cy="431800"/>
          </a:xfrm>
          <a:prstGeom prst="rect">
            <a:avLst/>
          </a:prstGeom>
          <a:noFill/>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两栏内容">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3"/>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53E9D736-534F-42E6-99C1-E5315A456417}"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第二章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2.3 </a:t>
            </a:r>
            <a:r>
              <a:rPr lang="zh-CN" altLang="en-US" sz="1600" dirty="0" smtClean="0">
                <a:solidFill>
                  <a:srgbClr val="99CC00"/>
                </a:solidFill>
                <a:latin typeface="微软雅黑" pitchFamily="34" charset="-122"/>
                <a:ea typeface="微软雅黑" pitchFamily="34" charset="-122"/>
              </a:rPr>
              <a:t>组织结构的设计过程</a:t>
            </a:r>
            <a:endParaRPr lang="zh-CN" altLang="en-US" sz="1600" dirty="0">
              <a:solidFill>
                <a:srgbClr val="99CC00"/>
              </a:solidFill>
              <a:latin typeface="微软雅黑" pitchFamily="34" charset="-122"/>
              <a:ea typeface="微软雅黑" pitchFamily="34" charset="-122"/>
            </a:endParaRPr>
          </a:p>
        </p:txBody>
      </p:sp>
      <p:sp>
        <p:nvSpPr>
          <p:cNvPr id="11" name="TextBox 32"/>
          <p:cNvSpPr txBox="1"/>
          <p:nvPr userDrawn="1">
            <p:custDataLst>
              <p:tags r:id="rId1"/>
            </p:custDataLst>
          </p:nvPr>
        </p:nvSpPr>
        <p:spPr>
          <a:xfrm>
            <a:off x="1620838" y="2232025"/>
            <a:ext cx="385762" cy="4221163"/>
          </a:xfrm>
          <a:prstGeom prst="rect">
            <a:avLst/>
          </a:prstGeom>
          <a:noFill/>
        </p:spPr>
        <p:txBody>
          <a:bodyPr vert="eaVert" lIns="68586" tIns="68586" rIns="68586" bIns="68586">
            <a:spAutoFit/>
          </a:bodyPr>
          <a:lstStyle/>
          <a:p>
            <a:pPr fontAlgn="auto">
              <a:spcBef>
                <a:spcPts val="0"/>
              </a:spcBef>
              <a:spcAft>
                <a:spcPts val="0"/>
              </a:spcAft>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 </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2.3.5 </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组织结构的权利分配</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职权设计</a:t>
            </a:r>
            <a:endParaRPr lang="zh-CN" altLang="en-US" sz="1600" kern="0" dirty="0">
              <a:solidFill>
                <a:srgbClr val="FFFFFF">
                  <a:alpha val="99000"/>
                </a:srgbClr>
              </a:solidFill>
              <a:latin typeface="微软雅黑" panose="020B0503020204020204" pitchFamily="34" charset="-122"/>
              <a:ea typeface="微软雅黑" panose="020B0503020204020204" pitchFamily="34" charset="-122"/>
            </a:endParaRPr>
          </a:p>
        </p:txBody>
      </p:sp>
      <p:grpSp>
        <p:nvGrpSpPr>
          <p:cNvPr id="12" name="组合 1"/>
          <p:cNvGrpSpPr>
            <a:grpSpLocks/>
          </p:cNvGrpSpPr>
          <p:nvPr userDrawn="1"/>
        </p:nvGrpSpPr>
        <p:grpSpPr bwMode="auto">
          <a:xfrm rot="-5400000">
            <a:off x="-135731" y="3964781"/>
            <a:ext cx="4032250" cy="369888"/>
            <a:chOff x="2353171" y="452232"/>
            <a:chExt cx="2880320" cy="369333"/>
          </a:xfrm>
        </p:grpSpPr>
        <p:cxnSp>
          <p:nvCxnSpPr>
            <p:cNvPr id="13" name="直接连接符 15"/>
            <p:cNvCxnSpPr>
              <a:cxnSpLocks noChangeShapeType="1"/>
            </p:cNvCxnSpPr>
            <p:nvPr userDrawn="1"/>
          </p:nvCxnSpPr>
          <p:spPr bwMode="auto">
            <a:xfrm>
              <a:off x="2353171" y="821564"/>
              <a:ext cx="2880320" cy="0"/>
            </a:xfrm>
            <a:prstGeom prst="line">
              <a:avLst/>
            </a:prstGeom>
            <a:noFill/>
            <a:ln w="12700" cap="rnd" algn="ctr">
              <a:solidFill>
                <a:srgbClr val="99CC00"/>
              </a:solidFill>
              <a:prstDash val="sysDash"/>
              <a:round/>
              <a:headEnd type="oval" w="med" len="med"/>
              <a:tailEnd/>
            </a:ln>
          </p:spPr>
        </p:cxnSp>
        <p:cxnSp>
          <p:nvCxnSpPr>
            <p:cNvPr id="14" name="直接连接符 16"/>
            <p:cNvCxnSpPr>
              <a:cxnSpLocks noChangeShapeType="1"/>
            </p:cNvCxnSpPr>
            <p:nvPr userDrawn="1"/>
          </p:nvCxnSpPr>
          <p:spPr bwMode="auto">
            <a:xfrm flipV="1">
              <a:off x="5233491" y="452232"/>
              <a:ext cx="0" cy="369333"/>
            </a:xfrm>
            <a:prstGeom prst="line">
              <a:avLst/>
            </a:prstGeom>
            <a:noFill/>
            <a:ln w="12700" cap="rnd" algn="ctr">
              <a:solidFill>
                <a:srgbClr val="99CC00"/>
              </a:solidFill>
              <a:prstDash val="sysDash"/>
              <a:round/>
              <a:headEnd/>
              <a:tailEnd type="oval" w="med" len="med"/>
            </a:ln>
          </p:spPr>
        </p:cxnSp>
      </p:grpSp>
      <p:pic>
        <p:nvPicPr>
          <p:cNvPr id="15" name="Picture 17" descr="最终方案logo透明"/>
          <p:cNvPicPr>
            <a:picLocks noChangeAspect="1" noChangeArrowheads="1"/>
          </p:cNvPicPr>
          <p:nvPr userDrawn="1"/>
        </p:nvPicPr>
        <p:blipFill>
          <a:blip r:embed="rId4"/>
          <a:srcRect/>
          <a:stretch>
            <a:fillRect/>
          </a:stretch>
        </p:blipFill>
        <p:spPr bwMode="auto">
          <a:xfrm>
            <a:off x="10201275" y="404813"/>
            <a:ext cx="1743075" cy="431800"/>
          </a:xfrm>
          <a:prstGeom prst="rect">
            <a:avLst/>
          </a:prstGeom>
          <a:noFill/>
        </p:spPr>
      </p:pic>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尾页">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14B687AB-8B7C-46E1-AB33-5658BF27954F}"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第二章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2.4 </a:t>
            </a:r>
            <a:r>
              <a:rPr lang="zh-CN" altLang="en-US" sz="1600" dirty="0" smtClean="0">
                <a:solidFill>
                  <a:srgbClr val="99CC00"/>
                </a:solidFill>
                <a:latin typeface="微软雅黑" pitchFamily="34" charset="-122"/>
                <a:ea typeface="微软雅黑" pitchFamily="34" charset="-122"/>
              </a:rPr>
              <a:t>组织变革</a:t>
            </a:r>
            <a:endParaRPr lang="zh-CN" altLang="en-US" sz="1600" dirty="0">
              <a:solidFill>
                <a:srgbClr val="99CC00"/>
              </a:solidFill>
              <a:latin typeface="微软雅黑" pitchFamily="34" charset="-122"/>
              <a:ea typeface="微软雅黑" pitchFamily="34" charset="-122"/>
            </a:endParaRPr>
          </a:p>
        </p:txBody>
      </p:sp>
      <p:pic>
        <p:nvPicPr>
          <p:cNvPr id="11" name="Picture 12" descr="最终方案logo透明"/>
          <p:cNvPicPr>
            <a:picLocks noChangeAspect="1" noChangeArrowheads="1"/>
          </p:cNvPicPr>
          <p:nvPr userDrawn="1"/>
        </p:nvPicPr>
        <p:blipFill>
          <a:blip r:embed="rId3"/>
          <a:srcRect/>
          <a:stretch>
            <a:fillRect/>
          </a:stretch>
        </p:blipFill>
        <p:spPr bwMode="auto">
          <a:xfrm>
            <a:off x="10201275" y="404813"/>
            <a:ext cx="1743075" cy="431800"/>
          </a:xfrm>
          <a:prstGeom prst="rect">
            <a:avLst/>
          </a:prstGeom>
          <a:noFill/>
        </p:spPr>
      </p:pic>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两栏内容">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97F5B77E-791C-4CFB-9DA8-8D36C57A8EBE}"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第三章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3.1 </a:t>
            </a:r>
            <a:r>
              <a:rPr lang="zh-CN" altLang="en-US" sz="1600" dirty="0" smtClean="0">
                <a:solidFill>
                  <a:srgbClr val="99CC00"/>
                </a:solidFill>
                <a:latin typeface="微软雅黑" pitchFamily="34" charset="-122"/>
                <a:ea typeface="微软雅黑" pitchFamily="34" charset="-122"/>
              </a:rPr>
              <a:t>岗位的定义及特征</a:t>
            </a:r>
            <a:endParaRPr lang="zh-CN" altLang="en-US" sz="1600" dirty="0">
              <a:solidFill>
                <a:srgbClr val="99CC00"/>
              </a:solidFill>
              <a:latin typeface="微软雅黑" pitchFamily="34" charset="-122"/>
              <a:ea typeface="微软雅黑" pitchFamily="34" charset="-122"/>
            </a:endParaRPr>
          </a:p>
        </p:txBody>
      </p:sp>
      <p:pic>
        <p:nvPicPr>
          <p:cNvPr id="11" name="Picture 12" descr="最终方案logo透明"/>
          <p:cNvPicPr>
            <a:picLocks noChangeAspect="1" noChangeArrowheads="1"/>
          </p:cNvPicPr>
          <p:nvPr userDrawn="1"/>
        </p:nvPicPr>
        <p:blipFill>
          <a:blip r:embed="rId3"/>
          <a:srcRect/>
          <a:stretch>
            <a:fillRect/>
          </a:stretch>
        </p:blipFill>
        <p:spPr bwMode="auto">
          <a:xfrm>
            <a:off x="10201275" y="404813"/>
            <a:ext cx="1743075" cy="431800"/>
          </a:xfrm>
          <a:prstGeom prst="rect">
            <a:avLst/>
          </a:prstGeom>
          <a:noFill/>
        </p:spPr>
      </p:pic>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两栏内容">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22B7F456-6448-4B04-B81E-25D87DCA1131}"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第三章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3.2 </a:t>
            </a:r>
            <a:r>
              <a:rPr lang="zh-CN" altLang="en-US" sz="1600" dirty="0" smtClean="0">
                <a:solidFill>
                  <a:srgbClr val="99CC00"/>
                </a:solidFill>
                <a:latin typeface="微软雅黑" pitchFamily="34" charset="-122"/>
                <a:ea typeface="微软雅黑" pitchFamily="34" charset="-122"/>
              </a:rPr>
              <a:t>定岗定编概述</a:t>
            </a:r>
            <a:endParaRPr lang="zh-CN" altLang="en-US" sz="1600" dirty="0">
              <a:solidFill>
                <a:srgbClr val="99CC00"/>
              </a:solidFill>
              <a:latin typeface="微软雅黑" pitchFamily="34" charset="-122"/>
              <a:ea typeface="微软雅黑" pitchFamily="34" charset="-122"/>
            </a:endParaRPr>
          </a:p>
        </p:txBody>
      </p:sp>
      <p:pic>
        <p:nvPicPr>
          <p:cNvPr id="11" name="Picture 12" descr="最终方案logo透明"/>
          <p:cNvPicPr>
            <a:picLocks noChangeAspect="1" noChangeArrowheads="1"/>
          </p:cNvPicPr>
          <p:nvPr userDrawn="1"/>
        </p:nvPicPr>
        <p:blipFill>
          <a:blip r:embed="rId3"/>
          <a:srcRect/>
          <a:stretch>
            <a:fillRect/>
          </a:stretch>
        </p:blipFill>
        <p:spPr bwMode="auto">
          <a:xfrm>
            <a:off x="10201275" y="404813"/>
            <a:ext cx="1743075" cy="431800"/>
          </a:xfrm>
          <a:prstGeom prst="rect">
            <a:avLst/>
          </a:prstGeom>
          <a:noFill/>
        </p:spPr>
      </p:pic>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两栏内容">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FFD6A949-9AD6-4E92-A7EA-6BB48ADF7098}"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第三章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3.3 </a:t>
            </a:r>
            <a:r>
              <a:rPr lang="zh-CN" altLang="en-US" sz="1600" dirty="0" smtClean="0">
                <a:solidFill>
                  <a:srgbClr val="99CC00"/>
                </a:solidFill>
                <a:latin typeface="微软雅黑" pitchFamily="34" charset="-122"/>
                <a:ea typeface="微软雅黑" pitchFamily="34" charset="-122"/>
              </a:rPr>
              <a:t>定岗（岗位设计）</a:t>
            </a:r>
            <a:endParaRPr lang="zh-CN" altLang="en-US" sz="1600" dirty="0">
              <a:solidFill>
                <a:srgbClr val="99CC00"/>
              </a:solidFill>
              <a:latin typeface="微软雅黑" pitchFamily="34" charset="-122"/>
              <a:ea typeface="微软雅黑" pitchFamily="34" charset="-122"/>
            </a:endParaRPr>
          </a:p>
        </p:txBody>
      </p:sp>
      <p:pic>
        <p:nvPicPr>
          <p:cNvPr id="11" name="Picture 12" descr="最终方案logo透明"/>
          <p:cNvPicPr>
            <a:picLocks noChangeAspect="1" noChangeArrowheads="1"/>
          </p:cNvPicPr>
          <p:nvPr userDrawn="1"/>
        </p:nvPicPr>
        <p:blipFill>
          <a:blip r:embed="rId3"/>
          <a:srcRect/>
          <a:stretch>
            <a:fillRect/>
          </a:stretch>
        </p:blipFill>
        <p:spPr bwMode="auto">
          <a:xfrm>
            <a:off x="10201275" y="404813"/>
            <a:ext cx="1743075" cy="431800"/>
          </a:xfrm>
          <a:prstGeom prst="rect">
            <a:avLst/>
          </a:prstGeom>
          <a:noFill/>
        </p:spPr>
      </p:pic>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两栏内容">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85370CAA-F831-4771-B0A9-C44C68285868}"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第三章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3.4 </a:t>
            </a:r>
            <a:r>
              <a:rPr lang="zh-CN" altLang="en-US" sz="1600" dirty="0" smtClean="0">
                <a:solidFill>
                  <a:srgbClr val="99CC00"/>
                </a:solidFill>
                <a:latin typeface="微软雅黑" pitchFamily="34" charset="-122"/>
                <a:ea typeface="微软雅黑" pitchFamily="34" charset="-122"/>
              </a:rPr>
              <a:t>定编（含定员）</a:t>
            </a:r>
            <a:endParaRPr lang="zh-CN" altLang="en-US" sz="1600" dirty="0">
              <a:solidFill>
                <a:srgbClr val="99CC00"/>
              </a:solidFill>
              <a:latin typeface="微软雅黑" pitchFamily="34" charset="-122"/>
              <a:ea typeface="微软雅黑" pitchFamily="34" charset="-122"/>
            </a:endParaRPr>
          </a:p>
        </p:txBody>
      </p:sp>
      <p:pic>
        <p:nvPicPr>
          <p:cNvPr id="11" name="Picture 12" descr="最终方案logo透明"/>
          <p:cNvPicPr>
            <a:picLocks noChangeAspect="1" noChangeArrowheads="1"/>
          </p:cNvPicPr>
          <p:nvPr userDrawn="1"/>
        </p:nvPicPr>
        <p:blipFill>
          <a:blip r:embed="rId3"/>
          <a:srcRect/>
          <a:stretch>
            <a:fillRect/>
          </a:stretch>
        </p:blipFill>
        <p:spPr bwMode="auto">
          <a:xfrm>
            <a:off x="10201275" y="404813"/>
            <a:ext cx="1743075" cy="431800"/>
          </a:xfrm>
          <a:prstGeom prst="rect">
            <a:avLst/>
          </a:prstGeom>
          <a:noFill/>
        </p:spPr>
      </p:pic>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最后空白">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59E71562-DA2C-4B1C-B05C-C6BEAD483F6E}"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TextBox 7"/>
          <p:cNvSpPr txBox="1"/>
          <p:nvPr userDrawn="1"/>
        </p:nvSpPr>
        <p:spPr>
          <a:xfrm>
            <a:off x="10662451" y="421864"/>
            <a:ext cx="1112465" cy="400110"/>
          </a:xfrm>
          <a:prstGeom prst="rect">
            <a:avLst/>
          </a:prstGeom>
          <a:noFill/>
          <a:effectLst>
            <a:reflection blurRad="6350" stA="50000" endA="300" endPos="38500" dist="50800" dir="5400000" sy="-100000" algn="bl" rotWithShape="0"/>
          </a:effectLst>
        </p:spPr>
        <p:txBody>
          <a:bodyPr>
            <a:spAutoFit/>
          </a:bodyPr>
          <a:lstStyle/>
          <a:p>
            <a:pPr algn="r" fontAlgn="auto">
              <a:spcBef>
                <a:spcPts val="0"/>
              </a:spcBef>
              <a:spcAft>
                <a:spcPts val="0"/>
              </a:spcAft>
              <a:defRPr/>
            </a:pPr>
            <a:r>
              <a:rPr lang="en-US" altLang="zh-CN" sz="2000" dirty="0">
                <a:solidFill>
                  <a:srgbClr val="99CC00"/>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2000" dirty="0">
              <a:solidFill>
                <a:srgbClr val="99CC00"/>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8"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9"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10" name="矩形 1"/>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页">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92F0D3A4-56A8-4AE1-98D7-13521A13D03E}"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TextBox 7"/>
          <p:cNvSpPr txBox="1"/>
          <p:nvPr userDrawn="1"/>
        </p:nvSpPr>
        <p:spPr>
          <a:xfrm>
            <a:off x="10662451" y="421864"/>
            <a:ext cx="1112465" cy="400110"/>
          </a:xfrm>
          <a:prstGeom prst="rect">
            <a:avLst/>
          </a:prstGeom>
          <a:noFill/>
          <a:effectLst>
            <a:reflection blurRad="6350" stA="50000" endA="300" endPos="38500" dist="50800" dir="5400000" sy="-100000" algn="bl" rotWithShape="0"/>
          </a:effectLst>
        </p:spPr>
        <p:txBody>
          <a:bodyPr>
            <a:spAutoFit/>
          </a:bodyPr>
          <a:lstStyle/>
          <a:p>
            <a:pPr algn="r" fontAlgn="auto">
              <a:spcBef>
                <a:spcPts val="0"/>
              </a:spcBef>
              <a:spcAft>
                <a:spcPts val="0"/>
              </a:spcAft>
              <a:defRPr/>
            </a:pPr>
            <a:r>
              <a:rPr lang="en-US" altLang="zh-CN" sz="2000" dirty="0">
                <a:solidFill>
                  <a:srgbClr val="99CC00"/>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2000" dirty="0">
              <a:solidFill>
                <a:srgbClr val="99CC00"/>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8"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9"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pic>
        <p:nvPicPr>
          <p:cNvPr id="10" name="图片 36"/>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11" name="TextBox 15"/>
          <p:cNvSpPr txBox="1"/>
          <p:nvPr userDrawn="1"/>
        </p:nvSpPr>
        <p:spPr>
          <a:xfrm>
            <a:off x="265113" y="6115050"/>
            <a:ext cx="1295400" cy="338138"/>
          </a:xfrm>
          <a:prstGeom prst="rect">
            <a:avLst/>
          </a:prstGeom>
          <a:noFill/>
        </p:spPr>
        <p:txBody>
          <a:bodyPr>
            <a:spAutoFit/>
          </a:bodyPr>
          <a:lstStyle/>
          <a:p>
            <a:pPr algn="ctr" fontAlgn="auto">
              <a:spcBef>
                <a:spcPts val="0"/>
              </a:spcBef>
              <a:spcAft>
                <a:spcPts val="0"/>
              </a:spcAft>
              <a:defRPr/>
            </a:pPr>
            <a:r>
              <a:rPr lang="en-US" altLang="zh-CN" sz="1600" dirty="0">
                <a:solidFill>
                  <a:srgbClr val="FFC000"/>
                </a:solidFill>
                <a:latin typeface="Agency FB" panose="020B0503020202020204" pitchFamily="34" charset="0"/>
                <a:ea typeface="Adobe 宋体 Std L" pitchFamily="18" charset="-122"/>
              </a:rPr>
              <a:t>Contents Page</a:t>
            </a:r>
            <a:endParaRPr lang="zh-CN" altLang="en-US" sz="1600" dirty="0">
              <a:solidFill>
                <a:srgbClr val="FFC000"/>
              </a:solidFill>
              <a:latin typeface="Agency FB" panose="020B0503020202020204" pitchFamily="34" charset="0"/>
              <a:ea typeface="Adobe 宋体 Std L" pitchFamily="18" charset="-122"/>
            </a:endParaRPr>
          </a:p>
        </p:txBody>
      </p:sp>
      <p:sp>
        <p:nvSpPr>
          <p:cNvPr id="12" name="文本框 63"/>
          <p:cNvSpPr txBox="1"/>
          <p:nvPr userDrawn="1"/>
        </p:nvSpPr>
        <p:spPr>
          <a:xfrm>
            <a:off x="265113" y="5673725"/>
            <a:ext cx="1295400" cy="461963"/>
          </a:xfrm>
          <a:prstGeom prst="rect">
            <a:avLst/>
          </a:prstGeom>
          <a:noFill/>
        </p:spPr>
        <p:txBody>
          <a:bodyPr>
            <a:spAutoFit/>
          </a:bodyPr>
          <a:lstStyle/>
          <a:p>
            <a:pPr algn="ctr" fontAlgn="auto">
              <a:spcBef>
                <a:spcPts val="0"/>
              </a:spcBef>
              <a:spcAft>
                <a:spcPts val="0"/>
              </a:spcAft>
              <a:defRPr/>
            </a:pPr>
            <a:r>
              <a:rPr lang="zh-CN" altLang="en-US" sz="2400" dirty="0">
                <a:solidFill>
                  <a:srgbClr val="8BCD43"/>
                </a:solidFill>
                <a:latin typeface="+mn-lt"/>
                <a:ea typeface="微软雅黑"/>
              </a:rPr>
              <a:t>目录页</a:t>
            </a:r>
            <a:endParaRPr lang="zh-CN" altLang="en-US" sz="2400" dirty="0">
              <a:solidFill>
                <a:srgbClr val="8BCD43"/>
              </a:solidFill>
              <a:latin typeface="+mn-lt"/>
              <a:ea typeface="微软雅黑"/>
            </a:endParaRPr>
          </a:p>
        </p:txBody>
      </p:sp>
      <p:sp>
        <p:nvSpPr>
          <p:cNvPr id="13" name="矩形 64"/>
          <p:cNvSpPr/>
          <p:nvPr userDrawn="1"/>
        </p:nvSpPr>
        <p:spPr>
          <a:xfrm>
            <a:off x="1614488" y="0"/>
            <a:ext cx="10795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1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E3F93261-C64A-458F-80CC-20C085031434}"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目录页">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758E0CDF-BA59-44F5-B002-8D101E86A11C}"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TextBox 7"/>
          <p:cNvSpPr txBox="1"/>
          <p:nvPr userDrawn="1"/>
        </p:nvSpPr>
        <p:spPr>
          <a:xfrm>
            <a:off x="10662451" y="421864"/>
            <a:ext cx="1112465" cy="400110"/>
          </a:xfrm>
          <a:prstGeom prst="rect">
            <a:avLst/>
          </a:prstGeom>
          <a:noFill/>
          <a:effectLst>
            <a:reflection blurRad="6350" stA="50000" endA="300" endPos="38500" dist="50800" dir="5400000" sy="-100000" algn="bl" rotWithShape="0"/>
          </a:effectLst>
        </p:spPr>
        <p:txBody>
          <a:bodyPr>
            <a:spAutoFit/>
          </a:bodyPr>
          <a:lstStyle/>
          <a:p>
            <a:pPr algn="r" fontAlgn="auto">
              <a:spcBef>
                <a:spcPts val="0"/>
              </a:spcBef>
              <a:spcAft>
                <a:spcPts val="0"/>
              </a:spcAft>
              <a:defRPr/>
            </a:pPr>
            <a:r>
              <a:rPr lang="en-US" altLang="zh-CN" sz="2000" dirty="0">
                <a:solidFill>
                  <a:srgbClr val="99CC00"/>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sz="2000" dirty="0">
              <a:solidFill>
                <a:srgbClr val="99CC00"/>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cxnSp>
        <p:nvCxnSpPr>
          <p:cNvPr id="8"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9"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pic>
        <p:nvPicPr>
          <p:cNvPr id="10" name="图片 13"/>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11" name="TextBox 15"/>
          <p:cNvSpPr txBox="1"/>
          <p:nvPr userDrawn="1"/>
        </p:nvSpPr>
        <p:spPr>
          <a:xfrm>
            <a:off x="265113" y="6115050"/>
            <a:ext cx="1295400" cy="338138"/>
          </a:xfrm>
          <a:prstGeom prst="rect">
            <a:avLst/>
          </a:prstGeom>
          <a:noFill/>
        </p:spPr>
        <p:txBody>
          <a:bodyPr>
            <a:spAutoFit/>
          </a:bodyPr>
          <a:lstStyle/>
          <a:p>
            <a:pPr algn="ctr" fontAlgn="auto">
              <a:spcBef>
                <a:spcPts val="0"/>
              </a:spcBef>
              <a:spcAft>
                <a:spcPts val="0"/>
              </a:spcAft>
              <a:defRPr/>
            </a:pPr>
            <a:r>
              <a:rPr lang="en-US" altLang="zh-CN" sz="1600" dirty="0">
                <a:solidFill>
                  <a:srgbClr val="FFC000"/>
                </a:solidFill>
                <a:latin typeface="Agency FB" panose="020B0503020202020204" pitchFamily="34" charset="0"/>
                <a:ea typeface="Adobe 宋体 Std L" pitchFamily="18" charset="-122"/>
              </a:rPr>
              <a:t>Transition Page</a:t>
            </a:r>
          </a:p>
        </p:txBody>
      </p:sp>
      <p:sp>
        <p:nvSpPr>
          <p:cNvPr id="12" name="文本框 15"/>
          <p:cNvSpPr txBox="1"/>
          <p:nvPr userDrawn="1"/>
        </p:nvSpPr>
        <p:spPr>
          <a:xfrm>
            <a:off x="265113" y="5673725"/>
            <a:ext cx="1295400" cy="461963"/>
          </a:xfrm>
          <a:prstGeom prst="rect">
            <a:avLst/>
          </a:prstGeom>
          <a:noFill/>
        </p:spPr>
        <p:txBody>
          <a:bodyPr>
            <a:spAutoFit/>
          </a:bodyPr>
          <a:lstStyle/>
          <a:p>
            <a:pPr algn="ctr" fontAlgn="auto">
              <a:spcBef>
                <a:spcPts val="0"/>
              </a:spcBef>
              <a:spcAft>
                <a:spcPts val="0"/>
              </a:spcAft>
              <a:defRPr/>
            </a:pPr>
            <a:r>
              <a:rPr lang="zh-CN" altLang="en-US" sz="2400" dirty="0">
                <a:solidFill>
                  <a:srgbClr val="8BCD43"/>
                </a:solidFill>
                <a:latin typeface="+mn-lt"/>
                <a:ea typeface="微软雅黑"/>
              </a:rPr>
              <a:t>过渡页</a:t>
            </a:r>
            <a:endParaRPr lang="zh-CN" altLang="en-US" sz="2400" dirty="0">
              <a:solidFill>
                <a:srgbClr val="8BCD43"/>
              </a:solidFill>
              <a:latin typeface="+mn-lt"/>
              <a:ea typeface="微软雅黑"/>
            </a:endParaRPr>
          </a:p>
        </p:txBody>
      </p:sp>
      <p:sp>
        <p:nvSpPr>
          <p:cNvPr id="13" name="矩形 16"/>
          <p:cNvSpPr/>
          <p:nvPr userDrawn="1"/>
        </p:nvSpPr>
        <p:spPr>
          <a:xfrm>
            <a:off x="1614488" y="0"/>
            <a:ext cx="10795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1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6376CDFE-D370-4088-82F7-62D26E722684}"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过渡页1">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3B2FE88D-BAFD-48E3-8F8E-3E99C4734108}"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第一章  组织与组织管理 </a:t>
            </a:r>
          </a:p>
        </p:txBody>
      </p:sp>
      <p:pic>
        <p:nvPicPr>
          <p:cNvPr id="10" name="Picture 11" descr="最终方案logo透明"/>
          <p:cNvPicPr>
            <a:picLocks noChangeAspect="1" noChangeArrowheads="1"/>
          </p:cNvPicPr>
          <p:nvPr userDrawn="1"/>
        </p:nvPicPr>
        <p:blipFill>
          <a:blip r:embed="rId3"/>
          <a:srcRect/>
          <a:stretch>
            <a:fillRect/>
          </a:stretch>
        </p:blipFill>
        <p:spPr bwMode="auto">
          <a:xfrm>
            <a:off x="10129838" y="422275"/>
            <a:ext cx="1830387" cy="454025"/>
          </a:xfrm>
          <a:prstGeom prst="rect">
            <a:avLst/>
          </a:prstGeom>
          <a:noFill/>
        </p:spPr>
      </p:pic>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过渡页1">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3498EE91-AE64-4FF9-AB8B-DB1EF2009C05}"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第二章  组织结构设计 </a:t>
            </a:r>
          </a:p>
        </p:txBody>
      </p:sp>
      <p:pic>
        <p:nvPicPr>
          <p:cNvPr id="10" name="Picture 11" descr="最终方案logo透明"/>
          <p:cNvPicPr>
            <a:picLocks noChangeAspect="1" noChangeArrowheads="1"/>
          </p:cNvPicPr>
          <p:nvPr userDrawn="1"/>
        </p:nvPicPr>
        <p:blipFill>
          <a:blip r:embed="rId3"/>
          <a:srcRect/>
          <a:stretch>
            <a:fillRect/>
          </a:stretch>
        </p:blipFill>
        <p:spPr bwMode="auto">
          <a:xfrm>
            <a:off x="10345738" y="476250"/>
            <a:ext cx="1614487" cy="400050"/>
          </a:xfrm>
          <a:prstGeom prst="rect">
            <a:avLst/>
          </a:prstGeom>
          <a:noFill/>
        </p:spPr>
      </p:pic>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过渡页1">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E8811C84-09B3-47B9-9446-740A50D9C33D}"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第二章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2.1 </a:t>
            </a:r>
            <a:r>
              <a:rPr lang="zh-CN" altLang="en-US" sz="1600" dirty="0" smtClean="0">
                <a:solidFill>
                  <a:srgbClr val="99CC00"/>
                </a:solidFill>
                <a:latin typeface="微软雅黑" pitchFamily="34" charset="-122"/>
                <a:ea typeface="微软雅黑" pitchFamily="34" charset="-122"/>
              </a:rPr>
              <a:t>组织结构概述</a:t>
            </a:r>
            <a:endParaRPr lang="zh-CN" altLang="en-US" sz="1600" dirty="0">
              <a:solidFill>
                <a:srgbClr val="99CC00"/>
              </a:solidFill>
              <a:latin typeface="微软雅黑" pitchFamily="34" charset="-122"/>
              <a:ea typeface="微软雅黑" pitchFamily="34" charset="-122"/>
            </a:endParaRPr>
          </a:p>
        </p:txBody>
      </p:sp>
      <p:pic>
        <p:nvPicPr>
          <p:cNvPr id="11" name="Picture 12" descr="最终方案logo透明"/>
          <p:cNvPicPr>
            <a:picLocks noChangeAspect="1" noChangeArrowheads="1"/>
          </p:cNvPicPr>
          <p:nvPr userDrawn="1"/>
        </p:nvPicPr>
        <p:blipFill>
          <a:blip r:embed="rId3"/>
          <a:srcRect/>
          <a:stretch>
            <a:fillRect/>
          </a:stretch>
        </p:blipFill>
        <p:spPr bwMode="auto">
          <a:xfrm>
            <a:off x="10058400" y="404813"/>
            <a:ext cx="1925638" cy="477837"/>
          </a:xfrm>
          <a:prstGeom prst="rect">
            <a:avLst/>
          </a:prstGeom>
          <a:noFill/>
        </p:spPr>
      </p:pic>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2"/>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1C324284-DBEE-422B-8891-06F8A489F102}"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第二章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2.3 </a:t>
            </a:r>
            <a:r>
              <a:rPr lang="zh-CN" altLang="en-US" sz="1600" dirty="0" smtClean="0">
                <a:solidFill>
                  <a:srgbClr val="99CC00"/>
                </a:solidFill>
                <a:latin typeface="微软雅黑" pitchFamily="34" charset="-122"/>
                <a:ea typeface="微软雅黑" pitchFamily="34" charset="-122"/>
              </a:rPr>
              <a:t>组织结构的设计过程</a:t>
            </a:r>
            <a:endParaRPr lang="zh-CN" altLang="en-US" sz="1600" dirty="0">
              <a:solidFill>
                <a:srgbClr val="99CC00"/>
              </a:solidFill>
              <a:latin typeface="微软雅黑" pitchFamily="34" charset="-122"/>
              <a:ea typeface="微软雅黑" pitchFamily="34" charset="-122"/>
            </a:endParaRPr>
          </a:p>
        </p:txBody>
      </p:sp>
      <p:pic>
        <p:nvPicPr>
          <p:cNvPr id="11" name="Picture 12" descr="最终方案logo透明"/>
          <p:cNvPicPr>
            <a:picLocks noChangeAspect="1" noChangeArrowheads="1"/>
          </p:cNvPicPr>
          <p:nvPr userDrawn="1"/>
        </p:nvPicPr>
        <p:blipFill>
          <a:blip r:embed="rId3"/>
          <a:srcRect/>
          <a:stretch>
            <a:fillRect/>
          </a:stretch>
        </p:blipFill>
        <p:spPr bwMode="auto">
          <a:xfrm>
            <a:off x="10201275" y="404813"/>
            <a:ext cx="1743075" cy="431800"/>
          </a:xfrm>
          <a:prstGeom prst="rect">
            <a:avLst/>
          </a:prstGeom>
          <a:noFill/>
        </p:spPr>
      </p:pic>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4"/>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2B7D3BA8-C797-4135-B44E-49DB51347B82}"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第二章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2.3 </a:t>
            </a:r>
            <a:r>
              <a:rPr lang="zh-CN" altLang="en-US" sz="1600" dirty="0" smtClean="0">
                <a:solidFill>
                  <a:srgbClr val="99CC00"/>
                </a:solidFill>
                <a:latin typeface="微软雅黑" pitchFamily="34" charset="-122"/>
                <a:ea typeface="微软雅黑" pitchFamily="34" charset="-122"/>
              </a:rPr>
              <a:t>组织结构的设计过程</a:t>
            </a:r>
            <a:endParaRPr lang="zh-CN" altLang="en-US" sz="1600" dirty="0">
              <a:solidFill>
                <a:srgbClr val="99CC00"/>
              </a:solidFill>
              <a:latin typeface="微软雅黑" pitchFamily="34" charset="-122"/>
              <a:ea typeface="微软雅黑" pitchFamily="34" charset="-122"/>
            </a:endParaRPr>
          </a:p>
        </p:txBody>
      </p:sp>
      <p:grpSp>
        <p:nvGrpSpPr>
          <p:cNvPr id="11" name="组合 15"/>
          <p:cNvGrpSpPr>
            <a:grpSpLocks/>
          </p:cNvGrpSpPr>
          <p:nvPr userDrawn="1"/>
        </p:nvGrpSpPr>
        <p:grpSpPr bwMode="auto">
          <a:xfrm>
            <a:off x="1631950" y="2184400"/>
            <a:ext cx="3932238" cy="488950"/>
            <a:chOff x="1229621" y="3660816"/>
            <a:chExt cx="3931862" cy="488264"/>
          </a:xfrm>
        </p:grpSpPr>
        <p:sp>
          <p:nvSpPr>
            <p:cNvPr id="12" name="Rectangle 33"/>
            <p:cNvSpPr/>
            <p:nvPr>
              <p:custDataLst>
                <p:tags r:id="rId1"/>
              </p:custDataLst>
            </p:nvPr>
          </p:nvSpPr>
          <p:spPr bwMode="auto">
            <a:xfrm>
              <a:off x="1229621" y="3660816"/>
              <a:ext cx="3931862" cy="488264"/>
            </a:xfrm>
            <a:prstGeom prst="rect">
              <a:avLst/>
            </a:prstGeom>
            <a:solidFill>
              <a:srgbClr val="99CC00">
                <a:alpha val="69804"/>
              </a:srgbClr>
            </a:solidFill>
            <a:ln w="9525" cap="flat" cmpd="sng" algn="ctr">
              <a:noFill/>
              <a:prstDash val="solid"/>
              <a:headEnd type="none" w="med" len="med"/>
              <a:tailEnd type="none" w="med" len="med"/>
            </a:ln>
            <a:effectLst/>
          </p:spPr>
          <p:txBody>
            <a:bodyPr lIns="68583" tIns="34292" rIns="68583" bIns="34292"/>
            <a:lstStyle/>
            <a:p>
              <a:pPr algn="ctr" defTabSz="685637">
                <a:defRPr/>
              </a:pPr>
              <a:endParaRPr lang="en-US" sz="1500" kern="0" dirty="0">
                <a:gradFill>
                  <a:gsLst>
                    <a:gs pos="0">
                      <a:srgbClr val="FFFFFF"/>
                    </a:gs>
                    <a:gs pos="100000">
                      <a:srgbClr val="FFFFFF"/>
                    </a:gs>
                  </a:gsLst>
                  <a:lin ang="5400000" scaled="0"/>
                </a:gradFill>
                <a:latin typeface="Segoe UI"/>
                <a:ea typeface="+mn-ea"/>
              </a:endParaRPr>
            </a:p>
          </p:txBody>
        </p:sp>
        <p:sp>
          <p:nvSpPr>
            <p:cNvPr id="13" name="TextBox 32"/>
            <p:cNvSpPr txBox="1"/>
            <p:nvPr>
              <p:custDataLst>
                <p:tags r:id="rId2"/>
              </p:custDataLst>
            </p:nvPr>
          </p:nvSpPr>
          <p:spPr>
            <a:xfrm>
              <a:off x="1229621" y="3708374"/>
              <a:ext cx="3931862" cy="385222"/>
            </a:xfrm>
            <a:prstGeom prst="rect">
              <a:avLst/>
            </a:prstGeom>
            <a:noFill/>
          </p:spPr>
          <p:txBody>
            <a:bodyPr lIns="68586" tIns="68586" rIns="68586" bIns="68586">
              <a:spAutoFit/>
            </a:bodyPr>
            <a:lstStyle/>
            <a:p>
              <a:pPr fontAlgn="auto">
                <a:spcBef>
                  <a:spcPts val="0"/>
                </a:spcBef>
                <a:spcAft>
                  <a:spcPts val="0"/>
                </a:spcAft>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 </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2.3.3 </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组织</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结构的纵向设计</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层级设定</a:t>
              </a:r>
            </a:p>
          </p:txBody>
        </p:sp>
      </p:grpSp>
      <p:pic>
        <p:nvPicPr>
          <p:cNvPr id="14" name="Picture 15" descr="最终方案logo透明"/>
          <p:cNvPicPr>
            <a:picLocks noChangeAspect="1" noChangeArrowheads="1"/>
          </p:cNvPicPr>
          <p:nvPr userDrawn="1"/>
        </p:nvPicPr>
        <p:blipFill>
          <a:blip r:embed="rId5"/>
          <a:srcRect/>
          <a:stretch>
            <a:fillRect/>
          </a:stretch>
        </p:blipFill>
        <p:spPr bwMode="auto">
          <a:xfrm>
            <a:off x="10201275" y="404813"/>
            <a:ext cx="1743075" cy="431800"/>
          </a:xfrm>
          <a:prstGeom prst="rect">
            <a:avLst/>
          </a:prstGeom>
          <a:noFill/>
        </p:spPr>
      </p:pic>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两栏内容">
    <p:spTree>
      <p:nvGrpSpPr>
        <p:cNvPr id="1" name=""/>
        <p:cNvGrpSpPr/>
        <p:nvPr/>
      </p:nvGrpSpPr>
      <p:grpSpPr>
        <a:xfrm>
          <a:off x="0" y="0"/>
          <a:ext cx="0" cy="0"/>
          <a:chOff x="0" y="0"/>
          <a:chExt cx="0" cy="0"/>
        </a:xfrm>
      </p:grpSpPr>
      <p:pic>
        <p:nvPicPr>
          <p:cNvPr id="2" name="图片 12"/>
          <p:cNvPicPr>
            <a:picLocks noChangeAspect="1"/>
          </p:cNvPicPr>
          <p:nvPr userDrawn="1"/>
        </p:nvPicPr>
        <p:blipFill>
          <a:blip r:embed="rId4"/>
          <a:srcRect/>
          <a:stretch>
            <a:fillRect/>
          </a:stretch>
        </p:blipFill>
        <p:spPr bwMode="auto">
          <a:xfrm>
            <a:off x="0" y="0"/>
            <a:ext cx="12195175" cy="6858000"/>
          </a:xfrm>
          <a:prstGeom prst="rect">
            <a:avLst/>
          </a:prstGeom>
          <a:noFill/>
          <a:ln w="9525">
            <a:noFill/>
            <a:miter lim="800000"/>
            <a:headEnd/>
            <a:tailEnd/>
          </a:ln>
        </p:spPr>
      </p:pic>
      <p:sp>
        <p:nvSpPr>
          <p:cNvPr id="3"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5"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CEC5D956-AFC5-4AD7-8C02-E028FD62C4B7}"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6"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7"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8"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sp>
        <p:nvSpPr>
          <p:cNvPr id="9" name="TextBox 3"/>
          <p:cNvSpPr txBox="1"/>
          <p:nvPr userDrawn="1"/>
        </p:nvSpPr>
        <p:spPr>
          <a:xfrm>
            <a:off x="2425700" y="452438"/>
            <a:ext cx="2808288" cy="369887"/>
          </a:xfrm>
          <a:prstGeom prst="rect">
            <a:avLst/>
          </a:prstGeom>
          <a:noFill/>
        </p:spPr>
        <p:txBody>
          <a:bodyPr>
            <a:spAutoFit/>
          </a:bodyPr>
          <a:lstStyle/>
          <a:p>
            <a:pPr fontAlgn="auto">
              <a:spcBef>
                <a:spcPts val="0"/>
              </a:spcBef>
              <a:spcAft>
                <a:spcPts val="0"/>
              </a:spcAft>
              <a:defRPr/>
            </a:pPr>
            <a:r>
              <a:rPr lang="zh-CN" altLang="en-US" dirty="0">
                <a:solidFill>
                  <a:schemeClr val="bg1"/>
                </a:solidFill>
                <a:latin typeface="微软雅黑" pitchFamily="34" charset="-122"/>
                <a:ea typeface="微软雅黑" pitchFamily="34" charset="-122"/>
              </a:rPr>
              <a:t>第二章  组织结构设计 </a:t>
            </a:r>
          </a:p>
        </p:txBody>
      </p:sp>
      <p:sp>
        <p:nvSpPr>
          <p:cNvPr id="10" name="文本框 10"/>
          <p:cNvSpPr txBox="1"/>
          <p:nvPr userDrawn="1"/>
        </p:nvSpPr>
        <p:spPr>
          <a:xfrm>
            <a:off x="5449888" y="452438"/>
            <a:ext cx="4464050" cy="369887"/>
          </a:xfrm>
          <a:prstGeom prst="rect">
            <a:avLst/>
          </a:prstGeom>
          <a:solidFill>
            <a:srgbClr val="99CC00">
              <a:alpha val="20000"/>
            </a:srgbClr>
          </a:solidFill>
          <a:ln w="12700" cap="rnd" algn="ctr">
            <a:solidFill>
              <a:srgbClr val="99CC00"/>
            </a:solidFill>
            <a:prstDash val="sysDash"/>
            <a:round/>
            <a:headEnd/>
            <a:tailEnd/>
          </a:ln>
          <a:effectLst/>
          <a:extLst>
            <a:ext uri="{AF507438-7753-43E0-B8FC-AC1667EBCBE1}"/>
          </a:extLst>
        </p:spPr>
        <p:txBody>
          <a:bodyPr wrap="none"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200" algn="l">
              <a:defRPr/>
            </a:pPr>
            <a:r>
              <a:rPr lang="en-US" altLang="zh-CN" sz="1600" dirty="0" smtClean="0">
                <a:solidFill>
                  <a:srgbClr val="99CC00"/>
                </a:solidFill>
                <a:latin typeface="微软雅黑" pitchFamily="34" charset="-122"/>
                <a:ea typeface="微软雅黑" pitchFamily="34" charset="-122"/>
              </a:rPr>
              <a:t>2.3 </a:t>
            </a:r>
            <a:r>
              <a:rPr lang="zh-CN" altLang="en-US" sz="1600" dirty="0" smtClean="0">
                <a:solidFill>
                  <a:srgbClr val="99CC00"/>
                </a:solidFill>
                <a:latin typeface="微软雅黑" pitchFamily="34" charset="-122"/>
                <a:ea typeface="微软雅黑" pitchFamily="34" charset="-122"/>
              </a:rPr>
              <a:t>组织结构的设计过程</a:t>
            </a:r>
            <a:endParaRPr lang="zh-CN" altLang="en-US" sz="1600" dirty="0">
              <a:solidFill>
                <a:srgbClr val="99CC00"/>
              </a:solidFill>
              <a:latin typeface="微软雅黑" pitchFamily="34" charset="-122"/>
              <a:ea typeface="微软雅黑" pitchFamily="34" charset="-122"/>
            </a:endParaRPr>
          </a:p>
        </p:txBody>
      </p:sp>
      <p:grpSp>
        <p:nvGrpSpPr>
          <p:cNvPr id="11" name="组合 7"/>
          <p:cNvGrpSpPr>
            <a:grpSpLocks/>
          </p:cNvGrpSpPr>
          <p:nvPr userDrawn="1"/>
        </p:nvGrpSpPr>
        <p:grpSpPr bwMode="auto">
          <a:xfrm>
            <a:off x="1631950" y="2184400"/>
            <a:ext cx="649288" cy="4268788"/>
            <a:chOff x="2871146" y="3660815"/>
            <a:chExt cx="648813" cy="4268685"/>
          </a:xfrm>
        </p:grpSpPr>
        <p:sp>
          <p:nvSpPr>
            <p:cNvPr id="12" name="Rectangle 33"/>
            <p:cNvSpPr/>
            <p:nvPr>
              <p:custDataLst>
                <p:tags r:id="rId1"/>
              </p:custDataLst>
            </p:nvPr>
          </p:nvSpPr>
          <p:spPr bwMode="auto">
            <a:xfrm>
              <a:off x="2871146" y="3660815"/>
              <a:ext cx="648813" cy="4268685"/>
            </a:xfrm>
            <a:prstGeom prst="rect">
              <a:avLst/>
            </a:prstGeom>
            <a:solidFill>
              <a:srgbClr val="99CC00">
                <a:alpha val="69804"/>
              </a:srgbClr>
            </a:solidFill>
            <a:ln w="9525" cap="flat" cmpd="sng" algn="ctr">
              <a:noFill/>
              <a:prstDash val="solid"/>
              <a:headEnd type="none" w="med" len="med"/>
              <a:tailEnd type="none" w="med" len="med"/>
            </a:ln>
            <a:effectLst/>
          </p:spPr>
          <p:txBody>
            <a:bodyPr lIns="68583" tIns="34292" rIns="68583" bIns="34292"/>
            <a:lstStyle/>
            <a:p>
              <a:pPr algn="ctr" defTabSz="685637">
                <a:defRPr/>
              </a:pPr>
              <a:endParaRPr lang="en-US" sz="1500" kern="0" dirty="0">
                <a:gradFill>
                  <a:gsLst>
                    <a:gs pos="0">
                      <a:srgbClr val="FFFFFF"/>
                    </a:gs>
                    <a:gs pos="100000">
                      <a:srgbClr val="FFFFFF"/>
                    </a:gs>
                  </a:gsLst>
                  <a:lin ang="5400000" scaled="0"/>
                </a:gradFill>
                <a:latin typeface="Segoe UI"/>
                <a:ea typeface="+mn-ea"/>
              </a:endParaRPr>
            </a:p>
          </p:txBody>
        </p:sp>
        <p:sp>
          <p:nvSpPr>
            <p:cNvPr id="13" name="TextBox 32"/>
            <p:cNvSpPr txBox="1"/>
            <p:nvPr>
              <p:custDataLst>
                <p:tags r:id="rId2"/>
              </p:custDataLst>
            </p:nvPr>
          </p:nvSpPr>
          <p:spPr>
            <a:xfrm>
              <a:off x="3002813" y="3708439"/>
              <a:ext cx="385480" cy="4221061"/>
            </a:xfrm>
            <a:prstGeom prst="rect">
              <a:avLst/>
            </a:prstGeom>
            <a:noFill/>
          </p:spPr>
          <p:txBody>
            <a:bodyPr vert="eaVert" lIns="68586" tIns="68586" rIns="68586" bIns="68586">
              <a:spAutoFit/>
            </a:bodyPr>
            <a:lstStyle/>
            <a:p>
              <a:pPr fontAlgn="auto">
                <a:spcBef>
                  <a:spcPts val="0"/>
                </a:spcBef>
                <a:spcAft>
                  <a:spcPts val="0"/>
                </a:spcAft>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 </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2.3.4  </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组织结构的类型选择</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组织成型</a:t>
              </a:r>
              <a:endParaRPr lang="zh-CN" altLang="en-US" sz="1600" kern="0" dirty="0">
                <a:solidFill>
                  <a:srgbClr val="FFFFFF">
                    <a:alpha val="99000"/>
                  </a:srgbClr>
                </a:solidFill>
                <a:latin typeface="微软雅黑" panose="020B0503020204020204" pitchFamily="34" charset="-122"/>
                <a:ea typeface="微软雅黑" panose="020B0503020204020204" pitchFamily="34" charset="-122"/>
              </a:endParaRPr>
            </a:p>
          </p:txBody>
        </p:sp>
      </p:grpSp>
      <p:pic>
        <p:nvPicPr>
          <p:cNvPr id="14" name="Picture 15" descr="最终方案logo透明"/>
          <p:cNvPicPr>
            <a:picLocks noChangeAspect="1" noChangeArrowheads="1"/>
          </p:cNvPicPr>
          <p:nvPr userDrawn="1"/>
        </p:nvPicPr>
        <p:blipFill>
          <a:blip r:embed="rId5"/>
          <a:srcRect/>
          <a:stretch>
            <a:fillRect/>
          </a:stretch>
        </p:blipFill>
        <p:spPr bwMode="auto">
          <a:xfrm>
            <a:off x="10201275" y="404813"/>
            <a:ext cx="1743075" cy="431800"/>
          </a:xfrm>
          <a:prstGeom prst="rect">
            <a:avLst/>
          </a:prstGeom>
          <a:noFill/>
        </p:spPr>
      </p:pic>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2"/>
          <p:cNvPicPr>
            <a:picLocks noChangeAspect="1"/>
          </p:cNvPicPr>
          <p:nvPr userDrawn="1"/>
        </p:nvPicPr>
        <p:blipFill>
          <a:blip r:embed="rId19"/>
          <a:srcRect/>
          <a:stretch>
            <a:fillRect/>
          </a:stretch>
        </p:blipFill>
        <p:spPr bwMode="auto">
          <a:xfrm>
            <a:off x="0" y="0"/>
            <a:ext cx="12195175" cy="6858000"/>
          </a:xfrm>
          <a:prstGeom prst="rect">
            <a:avLst/>
          </a:prstGeom>
          <a:noFill/>
          <a:ln w="9525">
            <a:noFill/>
            <a:miter lim="800000"/>
            <a:headEnd/>
            <a:tailEnd/>
          </a:ln>
        </p:spPr>
      </p:pic>
      <p:sp>
        <p:nvSpPr>
          <p:cNvPr id="5" name="矩形 4"/>
          <p:cNvSpPr/>
          <p:nvPr userDrawn="1"/>
        </p:nvSpPr>
        <p:spPr>
          <a:xfrm>
            <a:off x="1614488" y="0"/>
            <a:ext cx="107950" cy="1065213"/>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Rectangle 3"/>
          <p:cNvSpPr/>
          <p:nvPr userDrawn="1"/>
        </p:nvSpPr>
        <p:spPr bwMode="auto">
          <a:xfrm>
            <a:off x="1273175" y="436563"/>
            <a:ext cx="792163" cy="400050"/>
          </a:xfrm>
          <a:prstGeom prst="roundRect">
            <a:avLst/>
          </a:prstGeom>
          <a:solidFill>
            <a:srgbClr val="94C949"/>
          </a:solidFill>
          <a:ln w="9525" cap="flat" cmpd="sng" algn="ctr">
            <a:noFill/>
            <a:prstDash val="solid"/>
            <a:headEnd type="none" w="med" len="med"/>
            <a:tailEnd type="none" w="med" len="med"/>
          </a:ln>
          <a:effectLst/>
        </p:spPr>
        <p:txBody>
          <a:bodyPr lIns="76109" tIns="38049" rIns="38049" bIns="76109"/>
          <a:lstStyle/>
          <a:p>
            <a:pPr defTabSz="912813"/>
            <a:endParaRPr lang="en-US" altLang="zh-CN" sz="1500">
              <a:latin typeface="Segoe UI" pitchFamily="34" charset="0"/>
              <a:cs typeface="Segoe UI" pitchFamily="34" charset="0"/>
            </a:endParaRPr>
          </a:p>
        </p:txBody>
      </p:sp>
      <p:sp>
        <p:nvSpPr>
          <p:cNvPr id="14" name="TextBox 15"/>
          <p:cNvSpPr txBox="1"/>
          <p:nvPr userDrawn="1"/>
        </p:nvSpPr>
        <p:spPr>
          <a:xfrm>
            <a:off x="1273175" y="452438"/>
            <a:ext cx="792163" cy="366712"/>
          </a:xfrm>
          <a:prstGeom prst="rect">
            <a:avLst/>
          </a:prstGeom>
          <a:noFill/>
        </p:spPr>
        <p:txBody>
          <a:bodyPr>
            <a:spAutoFit/>
          </a:bodyPr>
          <a:lstStyle/>
          <a:p>
            <a:pPr algn="ctr" fontAlgn="auto">
              <a:spcBef>
                <a:spcPts val="0"/>
              </a:spcBef>
              <a:spcAft>
                <a:spcPts val="0"/>
              </a:spcAft>
              <a:defRPr/>
            </a:pPr>
            <a:fld id="{77C7CC11-49E7-4C3E-BB63-4795CD1CDCB6}" type="slidenum">
              <a:rPr lang="zh-CN" altLang="en-US">
                <a:solidFill>
                  <a:schemeClr val="bg1"/>
                </a:solidFill>
                <a:latin typeface="Impact" pitchFamily="34" charset="0"/>
                <a:ea typeface="+mn-ea"/>
              </a:rPr>
              <a:pPr algn="ctr" fontAlgn="auto">
                <a:spcBef>
                  <a:spcPts val="0"/>
                </a:spcBef>
                <a:spcAft>
                  <a:spcPts val="0"/>
                </a:spcAft>
                <a:defRPr/>
              </a:pPr>
              <a:t>‹#›</a:t>
            </a:fld>
            <a:r>
              <a:rPr lang="zh-CN" altLang="en-US" dirty="0">
                <a:solidFill>
                  <a:schemeClr val="bg1"/>
                </a:solidFill>
                <a:latin typeface="Impact" pitchFamily="34" charset="0"/>
                <a:ea typeface="+mn-ea"/>
              </a:rPr>
              <a:t> </a:t>
            </a:r>
            <a:endParaRPr lang="zh-CN" altLang="en-US" dirty="0">
              <a:solidFill>
                <a:schemeClr val="bg1"/>
              </a:solidFill>
              <a:latin typeface="Impact" pitchFamily="34" charset="0"/>
              <a:ea typeface="微软雅黑" pitchFamily="34" charset="-122"/>
            </a:endParaRPr>
          </a:p>
        </p:txBody>
      </p:sp>
      <p:sp>
        <p:nvSpPr>
          <p:cNvPr id="15" name="矩形 14"/>
          <p:cNvSpPr/>
          <p:nvPr userDrawn="1"/>
        </p:nvSpPr>
        <p:spPr>
          <a:xfrm>
            <a:off x="1614488" y="1065213"/>
            <a:ext cx="10580687" cy="10795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032" name="直接连接符 23"/>
          <p:cNvCxnSpPr>
            <a:cxnSpLocks noChangeShapeType="1"/>
          </p:cNvCxnSpPr>
          <p:nvPr userDrawn="1"/>
        </p:nvCxnSpPr>
        <p:spPr bwMode="auto">
          <a:xfrm>
            <a:off x="2352675" y="822325"/>
            <a:ext cx="2881313" cy="0"/>
          </a:xfrm>
          <a:prstGeom prst="line">
            <a:avLst/>
          </a:prstGeom>
          <a:noFill/>
          <a:ln w="12700" cap="rnd" algn="ctr">
            <a:solidFill>
              <a:srgbClr val="99CC00"/>
            </a:solidFill>
            <a:prstDash val="sysDash"/>
            <a:round/>
            <a:headEnd type="oval" w="med" len="med"/>
            <a:tailEnd/>
          </a:ln>
        </p:spPr>
      </p:cxnSp>
      <p:cxnSp>
        <p:nvCxnSpPr>
          <p:cNvPr id="1033" name="直接连接符 24"/>
          <p:cNvCxnSpPr>
            <a:cxnSpLocks noChangeShapeType="1"/>
          </p:cNvCxnSpPr>
          <p:nvPr userDrawn="1"/>
        </p:nvCxnSpPr>
        <p:spPr bwMode="auto">
          <a:xfrm flipV="1">
            <a:off x="5233988" y="452438"/>
            <a:ext cx="0" cy="369887"/>
          </a:xfrm>
          <a:prstGeom prst="line">
            <a:avLst/>
          </a:prstGeom>
          <a:noFill/>
          <a:ln w="12700" cap="rnd" algn="ctr">
            <a:solidFill>
              <a:srgbClr val="99CC00"/>
            </a:solidFill>
            <a:prstDash val="sysDash"/>
            <a:round/>
            <a:headEnd/>
            <a:tailEnd type="oval" w="med" len="med"/>
          </a:ln>
        </p:spPr>
      </p:cxnSp>
      <p:pic>
        <p:nvPicPr>
          <p:cNvPr id="1034" name="Picture 10" descr="最终方案logo透明"/>
          <p:cNvPicPr>
            <a:picLocks noChangeAspect="1" noChangeArrowheads="1"/>
          </p:cNvPicPr>
          <p:nvPr userDrawn="1"/>
        </p:nvPicPr>
        <p:blipFill>
          <a:blip r:embed="rId20"/>
          <a:srcRect/>
          <a:stretch>
            <a:fillRect/>
          </a:stretch>
        </p:blipFill>
        <p:spPr bwMode="auto">
          <a:xfrm>
            <a:off x="9769475" y="333375"/>
            <a:ext cx="2190750" cy="542925"/>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65" r:id="rId17"/>
  </p:sldLayoutIdLst>
  <p:transition spd="slow"/>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slideLayout" Target="../slideLayouts/slideLayout4.xml"/><Relationship Id="rId4"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4.xml"/><Relationship Id="rId1" Type="http://schemas.openxmlformats.org/officeDocument/2006/relationships/tags" Target="../tags/tag20.xml"/><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image" Target="../media/image43.jpeg"/><Relationship Id="rId1" Type="http://schemas.openxmlformats.org/officeDocument/2006/relationships/slideLayout" Target="../slideLayouts/slideLayout16.xml"/><Relationship Id="rId6" Type="http://schemas.openxmlformats.org/officeDocument/2006/relationships/hyperlink" Target="http://www.eyefulpresentations.co.uk/" TargetMode="External"/><Relationship Id="rId5" Type="http://schemas.openxmlformats.org/officeDocument/2006/relationships/hyperlink" Target="mailto:info@eyefulpresentations.co.uk" TargetMode="Externa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Documents and Settings\tdz\桌面\6237702609f79052403d9c840cf3d7ca7acbd587.jpg"/>
          <p:cNvPicPr>
            <a:picLocks noChangeAspect="1" noChangeArrowheads="1"/>
          </p:cNvPicPr>
          <p:nvPr/>
        </p:nvPicPr>
        <p:blipFill>
          <a:blip r:embed="rId2">
            <a:extLst>
              <a:ext uri="{28A0092B-C50C-407E-A947-70E740481C1C}"/>
            </a:extLst>
          </a:blip>
          <a:srcRect/>
          <a:stretch>
            <a:fillRect/>
          </a:stretch>
        </p:blipFill>
        <p:spPr bwMode="auto">
          <a:xfrm>
            <a:off x="3289587" y="865995"/>
            <a:ext cx="5616000" cy="2485773"/>
          </a:xfrm>
          <a:prstGeom prst="rect">
            <a:avLst/>
          </a:prstGeom>
          <a:effectLst>
            <a:reflection blurRad="6350" stA="52000" endA="300" endPos="15000" dir="5400000" sy="-100000" algn="bl" rotWithShape="0"/>
          </a:effectLst>
          <a:extLst>
            <a:ext uri="{909E8E84-426E-40DD-AFC4-6F175D3DCCD1}"/>
          </a:extLst>
        </p:spPr>
      </p:pic>
      <p:pic>
        <p:nvPicPr>
          <p:cNvPr id="14" name="Picture 4" descr="C:\Documents and Settings\tdz\桌面\新建文件夹\20121281732168469989.jpg"/>
          <p:cNvPicPr>
            <a:picLocks noChangeAspect="1" noChangeArrowheads="1"/>
          </p:cNvPicPr>
          <p:nvPr/>
        </p:nvPicPr>
        <p:blipFill>
          <a:blip r:embed="rId3">
            <a:extLst>
              <a:ext uri="{28A0092B-C50C-407E-A947-70E740481C1C}"/>
            </a:extLst>
          </a:blip>
          <a:srcRect/>
          <a:stretch>
            <a:fillRect/>
          </a:stretch>
        </p:blipFill>
        <p:spPr bwMode="auto">
          <a:xfrm>
            <a:off x="8172567" y="954224"/>
            <a:ext cx="4320000" cy="2700000"/>
          </a:xfrm>
          <a:prstGeom prst="rect">
            <a:avLst/>
          </a:prstGeom>
          <a:effectLst>
            <a:reflection blurRad="6350" stA="52000" endA="300" endPos="15000" dir="5400000" sy="-100000" algn="bl" rotWithShape="0"/>
          </a:effectLst>
          <a:scene3d>
            <a:camera prst="perspectiveContrastingLeftFacing">
              <a:rot lat="600000" lon="2636332" rev="21480000"/>
            </a:camera>
            <a:lightRig rig="threePt" dir="t"/>
          </a:scene3d>
          <a:extLst>
            <a:ext uri="{909E8E84-426E-40DD-AFC4-6F175D3DCCD1}"/>
          </a:extLst>
        </p:spPr>
      </p:pic>
      <p:sp>
        <p:nvSpPr>
          <p:cNvPr id="9" name="TextBox 3"/>
          <p:cNvSpPr txBox="1"/>
          <p:nvPr/>
        </p:nvSpPr>
        <p:spPr>
          <a:xfrm>
            <a:off x="2884844" y="4933037"/>
            <a:ext cx="6425486" cy="1200329"/>
          </a:xfrm>
          <a:prstGeom prst="rect">
            <a:avLst/>
          </a:prstGeom>
          <a:noFill/>
        </p:spPr>
        <p:txBody>
          <a:bodyPr>
            <a:spAutoFit/>
          </a:bodyPr>
          <a:lstStyle/>
          <a:p>
            <a:pPr algn="ctr" fontAlgn="auto">
              <a:spcBef>
                <a:spcPts val="0"/>
              </a:spcBef>
              <a:spcAft>
                <a:spcPts val="0"/>
              </a:spcAft>
              <a:defRPr/>
            </a:pPr>
            <a:r>
              <a:rPr lang="zh-CN" altLang="en-US" sz="7200" b="1" dirty="0">
                <a:ln w="19050">
                  <a:solidFill>
                    <a:schemeClr val="bg1"/>
                  </a:solidFill>
                </a:ln>
                <a:solidFill>
                  <a:srgbClr val="8CC600"/>
                </a:solidFill>
                <a:effectLst>
                  <a:reflection blurRad="6350" stA="50000" endA="300" endPos="50000" dist="60007" dir="5400000" sy="-100000" algn="bl" rotWithShape="0"/>
                </a:effectLst>
                <a:latin typeface="微软雅黑" pitchFamily="34" charset="-122"/>
                <a:ea typeface="微软雅黑" pitchFamily="34" charset="-122"/>
              </a:rPr>
              <a:t>组织管理实务</a:t>
            </a:r>
            <a:endParaRPr lang="zh-CN" altLang="en-US" sz="7200" b="1" dirty="0">
              <a:ln w="19050">
                <a:solidFill>
                  <a:schemeClr val="bg1"/>
                </a:solidFill>
              </a:ln>
              <a:solidFill>
                <a:srgbClr val="8CC600"/>
              </a:solidFill>
              <a:effectLst>
                <a:reflection blurRad="6350" stA="50000" endA="300" endPos="50000" dist="60007" dir="5400000" sy="-100000" algn="bl" rotWithShape="0"/>
              </a:effectLst>
              <a:latin typeface="微软雅黑" pitchFamily="34" charset="-122"/>
              <a:ea typeface="微软雅黑" pitchFamily="34" charset="-122"/>
            </a:endParaRPr>
          </a:p>
        </p:txBody>
      </p:sp>
      <p:sp>
        <p:nvSpPr>
          <p:cNvPr id="25" name="TextBox 11"/>
          <p:cNvSpPr txBox="1">
            <a:spLocks noChangeArrowheads="1"/>
          </p:cNvSpPr>
          <p:nvPr/>
        </p:nvSpPr>
        <p:spPr bwMode="auto">
          <a:xfrm>
            <a:off x="4809759" y="4365104"/>
            <a:ext cx="2575657" cy="400110"/>
          </a:xfrm>
          <a:prstGeom prst="rect">
            <a:avLst/>
          </a:prstGeom>
          <a:noFill/>
          <a:ln w="9525">
            <a:noFill/>
            <a:miter lim="800000"/>
            <a:headEnd/>
            <a:tailEnd/>
          </a:ln>
        </p:spPr>
        <p:txBody>
          <a:bodyPr>
            <a:spAutoFit/>
          </a:bodyPr>
          <a:lstStyle/>
          <a:p>
            <a:pPr algn="ctr" fontAlgn="auto">
              <a:spcBef>
                <a:spcPts val="0"/>
              </a:spcBef>
              <a:spcAft>
                <a:spcPts val="0"/>
              </a:spcAft>
              <a:defRPr/>
            </a:pPr>
            <a:r>
              <a:rPr lang="zh-CN" altLang="en-US"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人力资源部内训</a:t>
            </a:r>
            <a:r>
              <a:rPr lang="zh-CN" altLang="en-US"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之五</a:t>
            </a:r>
            <a:endParaRPr lang="zh-CN" altLang="en-US"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pic>
        <p:nvPicPr>
          <p:cNvPr id="13" name="Picture 2" descr="C:\Documents and Settings\tdz\桌面\新建文件夹\20120208165810751075.jpg"/>
          <p:cNvPicPr>
            <a:picLocks noChangeAspect="1" noChangeArrowheads="1"/>
          </p:cNvPicPr>
          <p:nvPr/>
        </p:nvPicPr>
        <p:blipFill>
          <a:blip r:embed="rId4">
            <a:extLst>
              <a:ext uri="{28A0092B-C50C-407E-A947-70E740481C1C}"/>
            </a:extLst>
          </a:blip>
          <a:srcRect/>
          <a:stretch>
            <a:fillRect/>
          </a:stretch>
        </p:blipFill>
        <p:spPr bwMode="auto">
          <a:xfrm>
            <a:off x="-284514" y="954224"/>
            <a:ext cx="4320000" cy="2700000"/>
          </a:xfrm>
          <a:prstGeom prst="rect">
            <a:avLst/>
          </a:prstGeom>
          <a:effectLst>
            <a:reflection blurRad="6350" stA="52000" endA="300" endPos="15000" dir="5400000" sy="-100000" algn="bl" rotWithShape="0"/>
          </a:effectLst>
          <a:scene3d>
            <a:camera prst="perspectiveContrastingRightFacing">
              <a:rot lat="623785" lon="18963666" rev="120000"/>
            </a:camera>
            <a:lightRig rig="threePt" dir="t"/>
          </a:scene3d>
          <a:extLst>
            <a:ext uri="{909E8E84-426E-40DD-AFC4-6F175D3DCCD1}"/>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decel="100000" fill="hold" nodeType="afterEffect">
                                  <p:stCondLst>
                                    <p:cond delay="0"/>
                                  </p:stCondLst>
                                  <p:iterate type="lt">
                                    <p:tmPct val="10000"/>
                                  </p:iterate>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childTnLst>
                          </p:cTn>
                        </p:par>
                        <p:par>
                          <p:cTn id="22" fill="hold">
                            <p:stCondLst>
                              <p:cond delay="1400"/>
                            </p:stCondLst>
                            <p:childTnLst>
                              <p:par>
                                <p:cTn id="23" presetID="2" presetClass="entr" presetSubtype="4" decel="100000" fill="hold"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6"/>
          <p:cNvSpPr txBox="1">
            <a:spLocks noChangeArrowheads="1"/>
          </p:cNvSpPr>
          <p:nvPr/>
        </p:nvSpPr>
        <p:spPr bwMode="auto">
          <a:xfrm>
            <a:off x="1633538" y="2087563"/>
            <a:ext cx="5616575" cy="452437"/>
          </a:xfrm>
          <a:prstGeom prst="rect">
            <a:avLst/>
          </a:prstGeom>
          <a:noFill/>
          <a:ln w="9525">
            <a:noFill/>
            <a:miter lim="800000"/>
            <a:headEnd/>
            <a:tailEnd/>
          </a:ln>
        </p:spPr>
        <p:txBody>
          <a:bodyPr>
            <a:spAutoFit/>
          </a:bodyPr>
          <a:lstStyle/>
          <a:p>
            <a:pPr>
              <a:lnSpc>
                <a:spcPct val="130000"/>
              </a:lnSpc>
            </a:pPr>
            <a:r>
              <a:rPr lang="en-US" altLang="zh-CN">
                <a:solidFill>
                  <a:srgbClr val="99CC00"/>
                </a:solidFill>
                <a:latin typeface="微软雅黑"/>
                <a:ea typeface="微软雅黑"/>
                <a:cs typeface="微软雅黑"/>
              </a:rPr>
              <a:t>2.1.3 </a:t>
            </a:r>
            <a:r>
              <a:rPr lang="zh-CN" altLang="en-US">
                <a:solidFill>
                  <a:srgbClr val="99CC00"/>
                </a:solidFill>
                <a:latin typeface="微软雅黑"/>
                <a:ea typeface="微软雅黑"/>
                <a:cs typeface="微软雅黑"/>
              </a:rPr>
              <a:t>组织结构图</a:t>
            </a:r>
          </a:p>
        </p:txBody>
      </p:sp>
      <p:cxnSp>
        <p:nvCxnSpPr>
          <p:cNvPr id="30722" name="直接连接符 3"/>
          <p:cNvCxnSpPr>
            <a:cxnSpLocks noChangeShapeType="1"/>
          </p:cNvCxnSpPr>
          <p:nvPr/>
        </p:nvCxnSpPr>
        <p:spPr bwMode="auto">
          <a:xfrm flipH="1">
            <a:off x="1562100" y="2533650"/>
            <a:ext cx="4535488" cy="0"/>
          </a:xfrm>
          <a:prstGeom prst="line">
            <a:avLst/>
          </a:prstGeom>
          <a:noFill/>
          <a:ln w="12700" cap="rnd" algn="ctr">
            <a:solidFill>
              <a:srgbClr val="99CC00"/>
            </a:solidFill>
            <a:prstDash val="sysDash"/>
            <a:round/>
            <a:headEnd type="oval" w="med" len="med"/>
            <a:tailEnd/>
          </a:ln>
        </p:spPr>
      </p:cxnSp>
      <p:cxnSp>
        <p:nvCxnSpPr>
          <p:cNvPr id="30723" name="直接连接符 4"/>
          <p:cNvCxnSpPr>
            <a:cxnSpLocks noChangeShapeType="1"/>
          </p:cNvCxnSpPr>
          <p:nvPr/>
        </p:nvCxnSpPr>
        <p:spPr bwMode="auto">
          <a:xfrm flipV="1">
            <a:off x="1562100" y="2163763"/>
            <a:ext cx="0" cy="369887"/>
          </a:xfrm>
          <a:prstGeom prst="line">
            <a:avLst/>
          </a:prstGeom>
          <a:noFill/>
          <a:ln w="12700" cap="rnd" algn="ctr">
            <a:solidFill>
              <a:srgbClr val="99CC00"/>
            </a:solidFill>
            <a:prstDash val="sysDash"/>
            <a:round/>
            <a:headEnd/>
            <a:tailEnd type="oval" w="med" len="med"/>
          </a:ln>
        </p:spPr>
      </p:cxnSp>
      <p:sp>
        <p:nvSpPr>
          <p:cNvPr id="24" name="TextBox 6"/>
          <p:cNvSpPr txBox="1"/>
          <p:nvPr/>
        </p:nvSpPr>
        <p:spPr>
          <a:xfrm>
            <a:off x="1489075" y="2976563"/>
            <a:ext cx="4608513" cy="2973387"/>
          </a:xfrm>
          <a:prstGeom prst="rect">
            <a:avLst/>
          </a:prstGeom>
          <a:noFill/>
        </p:spPr>
        <p:txBody>
          <a:bodyPr>
            <a:spAutoFit/>
          </a:bodyPr>
          <a:lstStyle/>
          <a:p>
            <a:pPr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组织结构图应包括：</a:t>
            </a: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公司</a:t>
            </a:r>
            <a:r>
              <a:rPr lang="zh-CN" altLang="en-US" sz="1600" dirty="0">
                <a:solidFill>
                  <a:schemeClr val="bg1">
                    <a:lumMod val="85000"/>
                  </a:schemeClr>
                </a:solidFill>
                <a:latin typeface="微软雅黑" pitchFamily="34" charset="-122"/>
                <a:ea typeface="微软雅黑" pitchFamily="34" charset="-122"/>
              </a:rPr>
              <a:t>名称、</a:t>
            </a:r>
            <a:r>
              <a:rPr lang="en-US" altLang="zh-CN" sz="1600" dirty="0">
                <a:solidFill>
                  <a:schemeClr val="bg1">
                    <a:lumMod val="85000"/>
                  </a:schemeClr>
                </a:solidFill>
                <a:latin typeface="微软雅黑" pitchFamily="34" charset="-122"/>
                <a:ea typeface="微软雅黑" pitchFamily="34" charset="-122"/>
              </a:rPr>
              <a:t>Logo</a:t>
            </a:r>
            <a:r>
              <a:rPr lang="zh-CN" altLang="en-US" sz="1600" dirty="0">
                <a:solidFill>
                  <a:schemeClr val="bg1">
                    <a:lumMod val="85000"/>
                  </a:schemeClr>
                </a:solidFill>
                <a:latin typeface="微软雅黑" pitchFamily="34" charset="-122"/>
                <a:ea typeface="微软雅黑" pitchFamily="34" charset="-122"/>
              </a:rPr>
              <a:t>；</a:t>
            </a: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标题</a:t>
            </a:r>
            <a:r>
              <a:rPr lang="zh-CN" altLang="en-US" sz="1600" dirty="0">
                <a:solidFill>
                  <a:schemeClr val="bg1">
                    <a:lumMod val="85000"/>
                  </a:schemeClr>
                </a:solidFill>
                <a:latin typeface="微软雅黑" pitchFamily="34" charset="-122"/>
                <a:ea typeface="微软雅黑" pitchFamily="34" charset="-122"/>
              </a:rPr>
              <a:t>，其中应该包括”组织结构图“字样；</a:t>
            </a: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发布</a:t>
            </a:r>
            <a:r>
              <a:rPr lang="zh-CN" altLang="en-US" sz="1600" dirty="0">
                <a:solidFill>
                  <a:schemeClr val="bg1">
                    <a:lumMod val="85000"/>
                  </a:schemeClr>
                </a:solidFill>
                <a:latin typeface="微软雅黑" pitchFamily="34" charset="-122"/>
                <a:ea typeface="微软雅黑" pitchFamily="34" charset="-122"/>
              </a:rPr>
              <a:t>的日期、版本；</a:t>
            </a: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结构图</a:t>
            </a:r>
            <a:r>
              <a:rPr lang="zh-CN" altLang="en-US" sz="1600" dirty="0">
                <a:solidFill>
                  <a:schemeClr val="bg1">
                    <a:lumMod val="85000"/>
                  </a:schemeClr>
                </a:solidFill>
                <a:latin typeface="微软雅黑" pitchFamily="34" charset="-122"/>
                <a:ea typeface="微软雅黑" pitchFamily="34" charset="-122"/>
              </a:rPr>
              <a:t>主体，以框、线、部门或岗位名称等构成；</a:t>
            </a: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读</a:t>
            </a:r>
            <a:r>
              <a:rPr lang="zh-CN" altLang="en-US" sz="1600" dirty="0">
                <a:solidFill>
                  <a:schemeClr val="bg1">
                    <a:lumMod val="85000"/>
                  </a:schemeClr>
                </a:solidFill>
                <a:latin typeface="微软雅黑" pitchFamily="34" charset="-122"/>
                <a:ea typeface="微软雅黑" pitchFamily="34" charset="-122"/>
              </a:rPr>
              <a:t>图说明、备注</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修改</a:t>
            </a:r>
            <a:r>
              <a:rPr lang="zh-CN" altLang="en-US" sz="1600" dirty="0">
                <a:solidFill>
                  <a:schemeClr val="bg1">
                    <a:lumMod val="85000"/>
                  </a:schemeClr>
                </a:solidFill>
                <a:latin typeface="微软雅黑" pitchFamily="34" charset="-122"/>
                <a:ea typeface="微软雅黑" pitchFamily="34" charset="-122"/>
              </a:rPr>
              <a:t>记录；</a:t>
            </a: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 </a:t>
            </a:r>
            <a:r>
              <a:rPr lang="zh-CN" altLang="en-US" sz="1600" dirty="0">
                <a:solidFill>
                  <a:schemeClr val="bg1">
                    <a:lumMod val="85000"/>
                  </a:schemeClr>
                </a:solidFill>
                <a:latin typeface="微软雅黑" pitchFamily="34" charset="-122"/>
                <a:ea typeface="微软雅黑" pitchFamily="34" charset="-122"/>
              </a:rPr>
              <a:t>制作部门、制作人，批准人员签名等。</a:t>
            </a:r>
          </a:p>
        </p:txBody>
      </p:sp>
      <p:pic>
        <p:nvPicPr>
          <p:cNvPr id="6" name="图片 5"/>
          <p:cNvPicPr>
            <a:picLocks noChangeAspect="1"/>
          </p:cNvPicPr>
          <p:nvPr/>
        </p:nvPicPr>
        <p:blipFill>
          <a:blip r:embed="rId2"/>
          <a:stretch>
            <a:fillRect/>
          </a:stretch>
        </p:blipFill>
        <p:spPr>
          <a:xfrm>
            <a:off x="6384925" y="2355850"/>
            <a:ext cx="5121275" cy="3881438"/>
          </a:xfrm>
          <a:prstGeom prst="rect">
            <a:avLst/>
          </a:prstGeom>
          <a:ln w="28575">
            <a:solidFill>
              <a:srgbClr val="99CC00"/>
            </a:solidFill>
          </a:ln>
          <a:effectLst>
            <a:outerShdw blurRad="50800" dist="38100" dir="2700000" algn="tl" rotWithShape="0">
              <a:prstClr val="black">
                <a:alpha val="40000"/>
              </a:prstClr>
            </a:outerShdw>
          </a:effectLst>
        </p:spPr>
      </p:pic>
      <p:cxnSp>
        <p:nvCxnSpPr>
          <p:cNvPr id="30726" name="直接连接符 26"/>
          <p:cNvCxnSpPr>
            <a:cxnSpLocks noChangeShapeType="1"/>
          </p:cNvCxnSpPr>
          <p:nvPr/>
        </p:nvCxnSpPr>
        <p:spPr bwMode="auto">
          <a:xfrm>
            <a:off x="1562100" y="6237288"/>
            <a:ext cx="4535488" cy="0"/>
          </a:xfrm>
          <a:prstGeom prst="line">
            <a:avLst/>
          </a:prstGeom>
          <a:noFill/>
          <a:ln w="12700" cap="rnd" algn="ctr">
            <a:solidFill>
              <a:srgbClr val="99CC00"/>
            </a:solidFill>
            <a:prstDash val="sysDash"/>
            <a:round/>
            <a:headEnd type="oval" w="med" len="med"/>
            <a:tailEnd type="oval"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Scale>
                                      <p:cBhvr>
                                        <p:cTn id="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
                                        </p:tgtEl>
                                        <p:attrNameLst>
                                          <p:attrName>ppt_x</p:attrName>
                                          <p:attrName>ppt_y</p:attrName>
                                        </p:attrNameLst>
                                      </p:cBhvr>
                                    </p:animMotion>
                                    <p:animEffect transition="in" filter="fade">
                                      <p:cBhvr>
                                        <p:cTn id="9" dur="1000"/>
                                        <p:tgtEl>
                                          <p:spTgt spid="24"/>
                                        </p:tgtEl>
                                      </p:cBhvr>
                                    </p:animEffect>
                                  </p:childTnLst>
                                </p:cTn>
                              </p:par>
                              <p:par>
                                <p:cTn id="10" presetID="52" presetClass="entr" presetSubtype="0" fill="hold" nodeType="with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Scale>
                                      <p:cBhvr>
                                        <p:cTn id="12" dur="1000" decel="50000" fill="hold">
                                          <p:stCondLst>
                                            <p:cond delay="0"/>
                                          </p:stCondLst>
                                        </p:cTn>
                                        <p:tgtEl>
                                          <p:spTgt spid="2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4">
                                            <p:txEl>
                                              <p:pRg st="0" end="0"/>
                                            </p:txEl>
                                          </p:spTgt>
                                        </p:tgtEl>
                                        <p:attrNameLst>
                                          <p:attrName>ppt_x</p:attrName>
                                          <p:attrName>ppt_y</p:attrName>
                                        </p:attrNameLst>
                                      </p:cBhvr>
                                    </p:animMotion>
                                    <p:animEffect transition="in" filter="fade">
                                      <p:cBhvr>
                                        <p:cTn id="14" dur="1000"/>
                                        <p:tgtEl>
                                          <p:spTgt spid="24">
                                            <p:txEl>
                                              <p:pRg st="0" end="0"/>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Scale>
                                      <p:cBhvr>
                                        <p:cTn id="17" dur="1000" decel="50000" fill="hold">
                                          <p:stCondLst>
                                            <p:cond delay="0"/>
                                          </p:stCondLst>
                                        </p:cTn>
                                        <p:tgtEl>
                                          <p:spTgt spid="2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4">
                                            <p:txEl>
                                              <p:pRg st="1" end="1"/>
                                            </p:txEl>
                                          </p:spTgt>
                                        </p:tgtEl>
                                        <p:attrNameLst>
                                          <p:attrName>ppt_x</p:attrName>
                                          <p:attrName>ppt_y</p:attrName>
                                        </p:attrNameLst>
                                      </p:cBhvr>
                                    </p:animMotion>
                                    <p:animEffect transition="in" filter="fade">
                                      <p:cBhvr>
                                        <p:cTn id="19" dur="1000"/>
                                        <p:tgtEl>
                                          <p:spTgt spid="24">
                                            <p:txEl>
                                              <p:pRg st="1" end="1"/>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Scale>
                                      <p:cBhvr>
                                        <p:cTn id="22" dur="1000" decel="50000" fill="hold">
                                          <p:stCondLst>
                                            <p:cond delay="0"/>
                                          </p:stCondLst>
                                        </p:cTn>
                                        <p:tgtEl>
                                          <p:spTgt spid="2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4">
                                            <p:txEl>
                                              <p:pRg st="2" end="2"/>
                                            </p:txEl>
                                          </p:spTgt>
                                        </p:tgtEl>
                                        <p:attrNameLst>
                                          <p:attrName>ppt_x</p:attrName>
                                          <p:attrName>ppt_y</p:attrName>
                                        </p:attrNameLst>
                                      </p:cBhvr>
                                    </p:animMotion>
                                    <p:animEffect transition="in" filter="fade">
                                      <p:cBhvr>
                                        <p:cTn id="24" dur="1000"/>
                                        <p:tgtEl>
                                          <p:spTgt spid="24">
                                            <p:txEl>
                                              <p:pRg st="2" end="2"/>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Scale>
                                      <p:cBhvr>
                                        <p:cTn id="27" dur="1000" decel="50000" fill="hold">
                                          <p:stCondLst>
                                            <p:cond delay="0"/>
                                          </p:stCondLst>
                                        </p:cTn>
                                        <p:tgtEl>
                                          <p:spTgt spid="2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4">
                                            <p:txEl>
                                              <p:pRg st="3" end="3"/>
                                            </p:txEl>
                                          </p:spTgt>
                                        </p:tgtEl>
                                        <p:attrNameLst>
                                          <p:attrName>ppt_x</p:attrName>
                                          <p:attrName>ppt_y</p:attrName>
                                        </p:attrNameLst>
                                      </p:cBhvr>
                                    </p:animMotion>
                                    <p:animEffect transition="in" filter="fade">
                                      <p:cBhvr>
                                        <p:cTn id="29" dur="1000"/>
                                        <p:tgtEl>
                                          <p:spTgt spid="24">
                                            <p:txEl>
                                              <p:pRg st="3" end="3"/>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24">
                                            <p:txEl>
                                              <p:pRg st="4" end="4"/>
                                            </p:txEl>
                                          </p:spTgt>
                                        </p:tgtEl>
                                        <p:attrNameLst>
                                          <p:attrName>style.visibility</p:attrName>
                                        </p:attrNameLst>
                                      </p:cBhvr>
                                      <p:to>
                                        <p:strVal val="visible"/>
                                      </p:to>
                                    </p:set>
                                    <p:animScale>
                                      <p:cBhvr>
                                        <p:cTn id="32" dur="1000" decel="50000" fill="hold">
                                          <p:stCondLst>
                                            <p:cond delay="0"/>
                                          </p:stCondLst>
                                        </p:cTn>
                                        <p:tgtEl>
                                          <p:spTgt spid="2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4">
                                            <p:txEl>
                                              <p:pRg st="4" end="4"/>
                                            </p:txEl>
                                          </p:spTgt>
                                        </p:tgtEl>
                                        <p:attrNameLst>
                                          <p:attrName>ppt_x</p:attrName>
                                          <p:attrName>ppt_y</p:attrName>
                                        </p:attrNameLst>
                                      </p:cBhvr>
                                    </p:animMotion>
                                    <p:animEffect transition="in" filter="fade">
                                      <p:cBhvr>
                                        <p:cTn id="34" dur="1000"/>
                                        <p:tgtEl>
                                          <p:spTgt spid="24">
                                            <p:txEl>
                                              <p:pRg st="4" end="4"/>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animScale>
                                      <p:cBhvr>
                                        <p:cTn id="37" dur="1000" decel="50000" fill="hold">
                                          <p:stCondLst>
                                            <p:cond delay="0"/>
                                          </p:stCondLst>
                                        </p:cTn>
                                        <p:tgtEl>
                                          <p:spTgt spid="2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4">
                                            <p:txEl>
                                              <p:pRg st="5" end="5"/>
                                            </p:txEl>
                                          </p:spTgt>
                                        </p:tgtEl>
                                        <p:attrNameLst>
                                          <p:attrName>ppt_x</p:attrName>
                                          <p:attrName>ppt_y</p:attrName>
                                        </p:attrNameLst>
                                      </p:cBhvr>
                                    </p:animMotion>
                                    <p:animEffect transition="in" filter="fade">
                                      <p:cBhvr>
                                        <p:cTn id="39" dur="1000"/>
                                        <p:tgtEl>
                                          <p:spTgt spid="24">
                                            <p:txEl>
                                              <p:pRg st="5" end="5"/>
                                            </p:txEl>
                                          </p:spTgt>
                                        </p:tgtEl>
                                      </p:cBhvr>
                                    </p:animEffect>
                                  </p:childTnLst>
                                </p:cTn>
                              </p:par>
                              <p:par>
                                <p:cTn id="40" presetID="52" presetClass="entr" presetSubtype="0" fill="hold" nodeType="withEffect">
                                  <p:stCondLst>
                                    <p:cond delay="0"/>
                                  </p:stCondLst>
                                  <p:childTnLst>
                                    <p:set>
                                      <p:cBhvr>
                                        <p:cTn id="41" dur="1" fill="hold">
                                          <p:stCondLst>
                                            <p:cond delay="0"/>
                                          </p:stCondLst>
                                        </p:cTn>
                                        <p:tgtEl>
                                          <p:spTgt spid="24">
                                            <p:txEl>
                                              <p:pRg st="6" end="6"/>
                                            </p:txEl>
                                          </p:spTgt>
                                        </p:tgtEl>
                                        <p:attrNameLst>
                                          <p:attrName>style.visibility</p:attrName>
                                        </p:attrNameLst>
                                      </p:cBhvr>
                                      <p:to>
                                        <p:strVal val="visible"/>
                                      </p:to>
                                    </p:set>
                                    <p:animScale>
                                      <p:cBhvr>
                                        <p:cTn id="42" dur="1000" decel="50000" fill="hold">
                                          <p:stCondLst>
                                            <p:cond delay="0"/>
                                          </p:stCondLst>
                                        </p:cTn>
                                        <p:tgtEl>
                                          <p:spTgt spid="24">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4">
                                            <p:txEl>
                                              <p:pRg st="6" end="6"/>
                                            </p:txEl>
                                          </p:spTgt>
                                        </p:tgtEl>
                                        <p:attrNameLst>
                                          <p:attrName>ppt_x</p:attrName>
                                          <p:attrName>ppt_y</p:attrName>
                                        </p:attrNameLst>
                                      </p:cBhvr>
                                    </p:animMotion>
                                    <p:animEffect transition="in" filter="fade">
                                      <p:cBhvr>
                                        <p:cTn id="44" dur="1000"/>
                                        <p:tgtEl>
                                          <p:spTgt spid="24">
                                            <p:txEl>
                                              <p:pRg st="6" end="6"/>
                                            </p:txEl>
                                          </p:spTgt>
                                        </p:tgtEl>
                                      </p:cBhvr>
                                    </p:animEffect>
                                  </p:childTnLst>
                                </p:cTn>
                              </p:par>
                              <p:par>
                                <p:cTn id="45" presetID="52" presetClass="entr" presetSubtype="0" fill="hold" nodeType="withEffect">
                                  <p:stCondLst>
                                    <p:cond delay="0"/>
                                  </p:stCondLst>
                                  <p:childTnLst>
                                    <p:set>
                                      <p:cBhvr>
                                        <p:cTn id="46" dur="1" fill="hold">
                                          <p:stCondLst>
                                            <p:cond delay="0"/>
                                          </p:stCondLst>
                                        </p:cTn>
                                        <p:tgtEl>
                                          <p:spTgt spid="24">
                                            <p:txEl>
                                              <p:pRg st="7" end="7"/>
                                            </p:txEl>
                                          </p:spTgt>
                                        </p:tgtEl>
                                        <p:attrNameLst>
                                          <p:attrName>style.visibility</p:attrName>
                                        </p:attrNameLst>
                                      </p:cBhvr>
                                      <p:to>
                                        <p:strVal val="visible"/>
                                      </p:to>
                                    </p:set>
                                    <p:animScale>
                                      <p:cBhvr>
                                        <p:cTn id="47" dur="1000" decel="50000" fill="hold">
                                          <p:stCondLst>
                                            <p:cond delay="0"/>
                                          </p:stCondLst>
                                        </p:cTn>
                                        <p:tgtEl>
                                          <p:spTgt spid="24">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4">
                                            <p:txEl>
                                              <p:pRg st="7" end="7"/>
                                            </p:txEl>
                                          </p:spTgt>
                                        </p:tgtEl>
                                        <p:attrNameLst>
                                          <p:attrName>ppt_x</p:attrName>
                                          <p:attrName>ppt_y</p:attrName>
                                        </p:attrNameLst>
                                      </p:cBhvr>
                                    </p:animMotion>
                                    <p:animEffect transition="in" filter="fade">
                                      <p:cBhvr>
                                        <p:cTn id="49" dur="10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6"/>
          <p:cNvSpPr txBox="1">
            <a:spLocks noChangeArrowheads="1"/>
          </p:cNvSpPr>
          <p:nvPr/>
        </p:nvSpPr>
        <p:spPr bwMode="auto">
          <a:xfrm>
            <a:off x="1633538" y="3213100"/>
            <a:ext cx="5616575" cy="452438"/>
          </a:xfrm>
          <a:prstGeom prst="rect">
            <a:avLst/>
          </a:prstGeom>
          <a:noFill/>
          <a:ln w="9525">
            <a:noFill/>
            <a:miter lim="800000"/>
            <a:headEnd/>
            <a:tailEnd/>
          </a:ln>
        </p:spPr>
        <p:txBody>
          <a:bodyPr>
            <a:spAutoFit/>
          </a:bodyPr>
          <a:lstStyle/>
          <a:p>
            <a:pPr>
              <a:lnSpc>
                <a:spcPct val="130000"/>
              </a:lnSpc>
            </a:pPr>
            <a:r>
              <a:rPr lang="en-US" altLang="zh-CN">
                <a:solidFill>
                  <a:srgbClr val="99CC00"/>
                </a:solidFill>
                <a:latin typeface="微软雅黑"/>
                <a:ea typeface="微软雅黑"/>
                <a:cs typeface="微软雅黑"/>
              </a:rPr>
              <a:t>2.1.4 </a:t>
            </a:r>
            <a:r>
              <a:rPr lang="zh-CN" altLang="en-US">
                <a:solidFill>
                  <a:srgbClr val="99CC00"/>
                </a:solidFill>
                <a:latin typeface="微软雅黑"/>
                <a:ea typeface="微软雅黑"/>
                <a:cs typeface="微软雅黑"/>
              </a:rPr>
              <a:t>在什么情况下进行组织架构设计</a:t>
            </a:r>
          </a:p>
        </p:txBody>
      </p:sp>
      <p:cxnSp>
        <p:nvCxnSpPr>
          <p:cNvPr id="31746" name="直接连接符 3"/>
          <p:cNvCxnSpPr>
            <a:cxnSpLocks noChangeShapeType="1"/>
          </p:cNvCxnSpPr>
          <p:nvPr/>
        </p:nvCxnSpPr>
        <p:spPr bwMode="auto">
          <a:xfrm flipH="1">
            <a:off x="1562100" y="3659188"/>
            <a:ext cx="4535488" cy="0"/>
          </a:xfrm>
          <a:prstGeom prst="line">
            <a:avLst/>
          </a:prstGeom>
          <a:noFill/>
          <a:ln w="12700" cap="rnd" algn="ctr">
            <a:solidFill>
              <a:srgbClr val="99CC00"/>
            </a:solidFill>
            <a:prstDash val="sysDash"/>
            <a:round/>
            <a:headEnd type="oval" w="med" len="med"/>
            <a:tailEnd/>
          </a:ln>
        </p:spPr>
      </p:cxnSp>
      <p:cxnSp>
        <p:nvCxnSpPr>
          <p:cNvPr id="31747" name="直接连接符 4"/>
          <p:cNvCxnSpPr>
            <a:cxnSpLocks noChangeShapeType="1"/>
          </p:cNvCxnSpPr>
          <p:nvPr/>
        </p:nvCxnSpPr>
        <p:spPr bwMode="auto">
          <a:xfrm flipV="1">
            <a:off x="1562100" y="3289300"/>
            <a:ext cx="0" cy="369888"/>
          </a:xfrm>
          <a:prstGeom prst="line">
            <a:avLst/>
          </a:prstGeom>
          <a:noFill/>
          <a:ln w="12700" cap="rnd" algn="ctr">
            <a:solidFill>
              <a:srgbClr val="99CC00"/>
            </a:solidFill>
            <a:prstDash val="sysDash"/>
            <a:round/>
            <a:headEnd/>
            <a:tailEnd type="oval" w="med" len="med"/>
          </a:ln>
        </p:spPr>
      </p:cxnSp>
      <p:sp>
        <p:nvSpPr>
          <p:cNvPr id="24" name="TextBox 6"/>
          <p:cNvSpPr txBox="1"/>
          <p:nvPr/>
        </p:nvSpPr>
        <p:spPr>
          <a:xfrm>
            <a:off x="1489075" y="4008438"/>
            <a:ext cx="4248150" cy="2012950"/>
          </a:xfrm>
          <a:prstGeom prst="rect">
            <a:avLst/>
          </a:prstGeom>
          <a:noFill/>
        </p:spPr>
        <p:txBody>
          <a:bodyPr>
            <a:spAutoFit/>
          </a:bodyPr>
          <a:lstStyle/>
          <a:p>
            <a:pPr marL="285750" indent="-285750" fontAlgn="auto">
              <a:lnSpc>
                <a:spcPct val="130000"/>
              </a:lnSpc>
              <a:spcBef>
                <a:spcPts val="0"/>
              </a:spcBef>
              <a:spcAft>
                <a:spcPts val="0"/>
              </a:spcAft>
              <a:buFont typeface="Wingdings" panose="05000000000000000000" pitchFamily="2" charset="2"/>
              <a:buChar char="ü"/>
              <a:defRPr/>
            </a:pPr>
            <a:r>
              <a:rPr lang="zh-CN" altLang="en-US" sz="1600" dirty="0">
                <a:solidFill>
                  <a:schemeClr val="bg1">
                    <a:lumMod val="85000"/>
                  </a:schemeClr>
                </a:solidFill>
                <a:latin typeface="微软雅黑" pitchFamily="34" charset="-122"/>
                <a:ea typeface="微软雅黑" pitchFamily="34" charset="-122"/>
              </a:rPr>
              <a:t>公司</a:t>
            </a:r>
            <a:r>
              <a:rPr lang="zh-CN" altLang="en-US" sz="1600" dirty="0">
                <a:solidFill>
                  <a:schemeClr val="bg1">
                    <a:lumMod val="85000"/>
                  </a:schemeClr>
                </a:solidFill>
                <a:latin typeface="微软雅黑" pitchFamily="34" charset="-122"/>
                <a:ea typeface="微软雅黑" pitchFamily="34" charset="-122"/>
              </a:rPr>
              <a:t>创立时；</a:t>
            </a:r>
          </a:p>
          <a:p>
            <a:pPr marL="285750" indent="-285750" fontAlgn="auto">
              <a:lnSpc>
                <a:spcPct val="130000"/>
              </a:lnSpc>
              <a:spcBef>
                <a:spcPts val="0"/>
              </a:spcBef>
              <a:spcAft>
                <a:spcPts val="0"/>
              </a:spcAft>
              <a:buFont typeface="Wingdings" panose="05000000000000000000" pitchFamily="2" charset="2"/>
              <a:buChar char="ü"/>
              <a:defRPr/>
            </a:pPr>
            <a:r>
              <a:rPr lang="zh-CN" altLang="en-US" sz="1600" dirty="0">
                <a:solidFill>
                  <a:schemeClr val="bg1">
                    <a:lumMod val="85000"/>
                  </a:schemeClr>
                </a:solidFill>
                <a:latin typeface="微软雅黑" pitchFamily="34" charset="-122"/>
                <a:ea typeface="微软雅黑" pitchFamily="34" charset="-122"/>
              </a:rPr>
              <a:t>公司</a:t>
            </a:r>
            <a:r>
              <a:rPr lang="zh-CN" altLang="en-US" sz="1600" dirty="0">
                <a:solidFill>
                  <a:schemeClr val="bg1">
                    <a:lumMod val="85000"/>
                  </a:schemeClr>
                </a:solidFill>
                <a:latin typeface="微软雅黑" pitchFamily="34" charset="-122"/>
                <a:ea typeface="微软雅黑" pitchFamily="34" charset="-122"/>
              </a:rPr>
              <a:t>经过一段时间高速发展，需进行规范</a:t>
            </a:r>
            <a:r>
              <a:rPr lang="zh-CN" altLang="en-US" sz="1600" dirty="0">
                <a:solidFill>
                  <a:schemeClr val="bg1">
                    <a:lumMod val="85000"/>
                  </a:schemeClr>
                </a:solidFill>
                <a:latin typeface="微软雅黑" pitchFamily="34" charset="-122"/>
                <a:ea typeface="微软雅黑" pitchFamily="34" charset="-122"/>
              </a:rPr>
              <a:t>管理时；</a:t>
            </a:r>
            <a:endParaRPr lang="zh-CN" altLang="en-US" sz="1600" dirty="0">
              <a:solidFill>
                <a:schemeClr val="bg1">
                  <a:lumMod val="85000"/>
                </a:schemeClr>
              </a:solidFill>
              <a:latin typeface="微软雅黑" pitchFamily="34" charset="-122"/>
              <a:ea typeface="微软雅黑" pitchFamily="34" charset="-122"/>
            </a:endParaRPr>
          </a:p>
          <a:p>
            <a:pPr marL="285750" indent="-285750" fontAlgn="auto">
              <a:lnSpc>
                <a:spcPct val="130000"/>
              </a:lnSpc>
              <a:spcBef>
                <a:spcPts val="0"/>
              </a:spcBef>
              <a:spcAft>
                <a:spcPts val="0"/>
              </a:spcAft>
              <a:buFont typeface="Wingdings" panose="05000000000000000000" pitchFamily="2" charset="2"/>
              <a:buChar char="ü"/>
              <a:defRPr/>
            </a:pPr>
            <a:r>
              <a:rPr lang="zh-CN" altLang="en-US" sz="1600" dirty="0">
                <a:solidFill>
                  <a:schemeClr val="bg1">
                    <a:lumMod val="85000"/>
                  </a:schemeClr>
                </a:solidFill>
                <a:latin typeface="微软雅黑" pitchFamily="34" charset="-122"/>
                <a:ea typeface="微软雅黑" pitchFamily="34" charset="-122"/>
              </a:rPr>
              <a:t>公司</a:t>
            </a:r>
            <a:r>
              <a:rPr lang="zh-CN" altLang="en-US" sz="1600" dirty="0">
                <a:solidFill>
                  <a:schemeClr val="bg1">
                    <a:lumMod val="85000"/>
                  </a:schemeClr>
                </a:solidFill>
                <a:latin typeface="微软雅黑" pitchFamily="34" charset="-122"/>
                <a:ea typeface="微软雅黑" pitchFamily="34" charset="-122"/>
              </a:rPr>
              <a:t>业务发生重大转型时；</a:t>
            </a:r>
          </a:p>
          <a:p>
            <a:pPr marL="285750" indent="-285750" fontAlgn="auto">
              <a:lnSpc>
                <a:spcPct val="130000"/>
              </a:lnSpc>
              <a:spcBef>
                <a:spcPts val="0"/>
              </a:spcBef>
              <a:spcAft>
                <a:spcPts val="0"/>
              </a:spcAft>
              <a:buFont typeface="Wingdings" panose="05000000000000000000" pitchFamily="2" charset="2"/>
              <a:buChar char="ü"/>
              <a:defRPr/>
            </a:pPr>
            <a:r>
              <a:rPr lang="zh-CN" altLang="en-US" sz="1600" dirty="0">
                <a:solidFill>
                  <a:schemeClr val="bg1">
                    <a:lumMod val="85000"/>
                  </a:schemeClr>
                </a:solidFill>
                <a:latin typeface="微软雅黑" pitchFamily="34" charset="-122"/>
                <a:ea typeface="微软雅黑" pitchFamily="34" charset="-122"/>
              </a:rPr>
              <a:t>公司</a:t>
            </a:r>
            <a:r>
              <a:rPr lang="zh-CN" altLang="en-US" sz="1600" dirty="0">
                <a:solidFill>
                  <a:schemeClr val="bg1">
                    <a:lumMod val="85000"/>
                  </a:schemeClr>
                </a:solidFill>
                <a:latin typeface="微软雅黑" pitchFamily="34" charset="-122"/>
                <a:ea typeface="微软雅黑" pitchFamily="34" charset="-122"/>
              </a:rPr>
              <a:t>经营环境发生剧烈变化时；</a:t>
            </a:r>
          </a:p>
          <a:p>
            <a:pPr marL="285750" indent="-285750" fontAlgn="auto">
              <a:lnSpc>
                <a:spcPct val="130000"/>
              </a:lnSpc>
              <a:spcBef>
                <a:spcPts val="0"/>
              </a:spcBef>
              <a:spcAft>
                <a:spcPts val="0"/>
              </a:spcAft>
              <a:buFont typeface="Wingdings" panose="05000000000000000000" pitchFamily="2" charset="2"/>
              <a:buChar char="ü"/>
              <a:defRPr/>
            </a:pPr>
            <a:r>
              <a:rPr lang="zh-CN" altLang="en-US" sz="1600" dirty="0">
                <a:solidFill>
                  <a:schemeClr val="bg1">
                    <a:lumMod val="85000"/>
                  </a:schemeClr>
                </a:solidFill>
                <a:latin typeface="微软雅黑" pitchFamily="34" charset="-122"/>
                <a:ea typeface="微软雅黑" pitchFamily="34" charset="-122"/>
              </a:rPr>
              <a:t>并购</a:t>
            </a:r>
            <a:r>
              <a:rPr lang="zh-CN" altLang="en-US" sz="1600" dirty="0">
                <a:solidFill>
                  <a:schemeClr val="bg1">
                    <a:lumMod val="85000"/>
                  </a:schemeClr>
                </a:solidFill>
                <a:latin typeface="微软雅黑" pitchFamily="34" charset="-122"/>
                <a:ea typeface="微软雅黑" pitchFamily="34" charset="-122"/>
              </a:rPr>
              <a:t>、重组后（</a:t>
            </a:r>
            <a:r>
              <a:rPr lang="en-US" altLang="zh-CN" sz="1600" dirty="0">
                <a:solidFill>
                  <a:schemeClr val="bg1">
                    <a:lumMod val="85000"/>
                  </a:schemeClr>
                </a:solidFill>
                <a:latin typeface="微软雅黑" pitchFamily="34" charset="-122"/>
                <a:ea typeface="微软雅黑" pitchFamily="34" charset="-122"/>
              </a:rPr>
              <a:t>M﹠A</a:t>
            </a:r>
            <a:r>
              <a:rPr lang="zh-CN" altLang="en-US" sz="1600" dirty="0">
                <a:solidFill>
                  <a:schemeClr val="bg1">
                    <a:lumMod val="85000"/>
                  </a:schemeClr>
                </a:solidFill>
                <a:latin typeface="微软雅黑" pitchFamily="34" charset="-122"/>
                <a:ea typeface="微软雅黑" pitchFamily="34" charset="-122"/>
              </a:rPr>
              <a:t>）；</a:t>
            </a:r>
          </a:p>
        </p:txBody>
      </p:sp>
      <p:cxnSp>
        <p:nvCxnSpPr>
          <p:cNvPr id="31749" name="直接连接符 26"/>
          <p:cNvCxnSpPr>
            <a:cxnSpLocks noChangeShapeType="1"/>
          </p:cNvCxnSpPr>
          <p:nvPr/>
        </p:nvCxnSpPr>
        <p:spPr bwMode="auto">
          <a:xfrm>
            <a:off x="1562100" y="6237288"/>
            <a:ext cx="4535488" cy="0"/>
          </a:xfrm>
          <a:prstGeom prst="line">
            <a:avLst/>
          </a:prstGeom>
          <a:noFill/>
          <a:ln w="12700" cap="rnd" algn="ctr">
            <a:solidFill>
              <a:srgbClr val="99CC00"/>
            </a:solidFill>
            <a:prstDash val="sysDash"/>
            <a:round/>
            <a:headEnd type="oval" w="med" len="med"/>
            <a:tailEnd type="oval" w="med" len="med"/>
          </a:ln>
        </p:spPr>
      </p:cxnSp>
      <p:pic>
        <p:nvPicPr>
          <p:cNvPr id="2" name="图片 1"/>
          <p:cNvPicPr>
            <a:picLocks noChangeAspect="1"/>
          </p:cNvPicPr>
          <p:nvPr/>
        </p:nvPicPr>
        <p:blipFill>
          <a:blip r:embed="rId2"/>
          <a:stretch>
            <a:fillRect/>
          </a:stretch>
        </p:blipFill>
        <p:spPr>
          <a:xfrm>
            <a:off x="6313488" y="2636838"/>
            <a:ext cx="5565775" cy="3649662"/>
          </a:xfrm>
          <a:prstGeom prst="rect">
            <a:avLst/>
          </a:prstGeom>
          <a:ln w="28575">
            <a:solidFill>
              <a:srgbClr val="99CC00"/>
            </a:solidFill>
          </a:ln>
          <a:effectLst>
            <a:outerShdw blurRad="50800" dist="38100" dir="2700000" algn="tl"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10"/>
          <p:cNvSpPr txBox="1">
            <a:spLocks noChangeArrowheads="1"/>
          </p:cNvSpPr>
          <p:nvPr/>
        </p:nvSpPr>
        <p:spPr bwMode="auto">
          <a:xfrm>
            <a:off x="5449888" y="452438"/>
            <a:ext cx="4464050" cy="369887"/>
          </a:xfrm>
          <a:prstGeom prst="rect">
            <a:avLst/>
          </a:prstGeom>
          <a:solidFill>
            <a:srgbClr val="99CC00">
              <a:alpha val="20000"/>
            </a:srgbClr>
          </a:solidFill>
          <a:ln w="12700" cap="rnd" algn="ctr">
            <a:solidFill>
              <a:srgbClr val="99CC00"/>
            </a:solidFill>
            <a:prstDash val="sysDash"/>
            <a:round/>
            <a:headEnd/>
            <a:tailEnd/>
          </a:ln>
        </p:spPr>
        <p:txBody>
          <a:bodyPr wrap="none" anchor="ctr"/>
          <a:lstStyle/>
          <a:p>
            <a:pPr indent="96838" latinLnBrk="1"/>
            <a:r>
              <a:rPr kumimoji="1" lang="en-US" altLang="zh-CN" sz="1600">
                <a:solidFill>
                  <a:srgbClr val="99CC00"/>
                </a:solidFill>
                <a:latin typeface="微软雅黑"/>
                <a:ea typeface="微软雅黑"/>
                <a:cs typeface="微软雅黑"/>
              </a:rPr>
              <a:t>2.2 </a:t>
            </a:r>
            <a:r>
              <a:rPr kumimoji="1" lang="zh-CN" altLang="en-US" sz="1600">
                <a:solidFill>
                  <a:srgbClr val="99CC00"/>
                </a:solidFill>
                <a:latin typeface="微软雅黑"/>
                <a:ea typeface="微软雅黑"/>
                <a:cs typeface="微软雅黑"/>
              </a:rPr>
              <a:t>组织结构设计的原则</a:t>
            </a:r>
          </a:p>
        </p:txBody>
      </p:sp>
      <p:sp>
        <p:nvSpPr>
          <p:cNvPr id="7" name="矩形 6"/>
          <p:cNvSpPr/>
          <p:nvPr/>
        </p:nvSpPr>
        <p:spPr>
          <a:xfrm>
            <a:off x="1560513" y="2179638"/>
            <a:ext cx="3600450" cy="519112"/>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30000"/>
              </a:lnSpc>
              <a:spcBef>
                <a:spcPts val="0"/>
              </a:spcBef>
              <a:spcAft>
                <a:spcPts val="0"/>
              </a:spcAft>
              <a:defRPr/>
            </a:pPr>
            <a:r>
              <a:rPr lang="en-US" altLang="zh-CN" sz="1600" dirty="0">
                <a:latin typeface="微软雅黑" panose="020B0503020204020204" pitchFamily="34" charset="-122"/>
                <a:ea typeface="微软雅黑" panose="020B0503020204020204" pitchFamily="34" charset="-122"/>
              </a:rPr>
              <a:t>   1</a:t>
            </a:r>
            <a:r>
              <a:rPr lang="zh-CN" altLang="en-US" sz="1600" dirty="0">
                <a:latin typeface="微软雅黑" panose="020B0503020204020204" pitchFamily="34" charset="-122"/>
                <a:ea typeface="微软雅黑" panose="020B0503020204020204" pitchFamily="34" charset="-122"/>
              </a:rPr>
              <a:t>）服务战略和目标的原则</a:t>
            </a:r>
          </a:p>
        </p:txBody>
      </p:sp>
      <p:sp>
        <p:nvSpPr>
          <p:cNvPr id="8" name="矩形 7"/>
          <p:cNvSpPr/>
          <p:nvPr/>
        </p:nvSpPr>
        <p:spPr>
          <a:xfrm>
            <a:off x="5376863" y="2224088"/>
            <a:ext cx="6300787" cy="387350"/>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因任务、目标</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设</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事</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因</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事建结构，因事设职位，因事配人员。</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5376863" y="2771775"/>
            <a:ext cx="6300787"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
        <p:nvSpPr>
          <p:cNvPr id="10" name="矩形 9"/>
          <p:cNvSpPr/>
          <p:nvPr/>
        </p:nvSpPr>
        <p:spPr>
          <a:xfrm>
            <a:off x="1560513" y="2881313"/>
            <a:ext cx="3600450" cy="520700"/>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30000"/>
              </a:lnSpc>
              <a:spcBef>
                <a:spcPts val="0"/>
              </a:spcBef>
              <a:spcAft>
                <a:spcPts val="0"/>
              </a:spcAft>
              <a:defRPr/>
            </a:pPr>
            <a:r>
              <a:rPr lang="en-US"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）统一指挥原则</a:t>
            </a:r>
          </a:p>
        </p:txBody>
      </p:sp>
      <p:sp>
        <p:nvSpPr>
          <p:cNvPr id="11" name="矩形 10"/>
          <p:cNvSpPr/>
          <p:nvPr/>
        </p:nvSpPr>
        <p:spPr>
          <a:xfrm>
            <a:off x="1560513" y="3584575"/>
            <a:ext cx="3600450" cy="519113"/>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30000"/>
              </a:lnSpc>
              <a:spcBef>
                <a:spcPts val="0"/>
              </a:spcBef>
              <a:spcAft>
                <a:spcPts val="0"/>
              </a:spcAft>
              <a:defRPr/>
            </a:pPr>
            <a:r>
              <a:rPr lang="en-US"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）分工明晰原则</a:t>
            </a:r>
          </a:p>
        </p:txBody>
      </p:sp>
      <p:sp>
        <p:nvSpPr>
          <p:cNvPr id="12" name="矩形 11"/>
          <p:cNvSpPr/>
          <p:nvPr/>
        </p:nvSpPr>
        <p:spPr>
          <a:xfrm>
            <a:off x="1560513" y="4286250"/>
            <a:ext cx="3600450" cy="519113"/>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30000"/>
              </a:lnSpc>
              <a:spcBef>
                <a:spcPts val="0"/>
              </a:spcBef>
              <a:spcAft>
                <a:spcPts val="0"/>
              </a:spcAft>
              <a:defRPr/>
            </a:pPr>
            <a:r>
              <a:rPr lang="en-US"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）责权一致原则</a:t>
            </a:r>
          </a:p>
        </p:txBody>
      </p:sp>
      <p:sp>
        <p:nvSpPr>
          <p:cNvPr id="13" name="矩形 12"/>
          <p:cNvSpPr/>
          <p:nvPr/>
        </p:nvSpPr>
        <p:spPr>
          <a:xfrm>
            <a:off x="1560513" y="4987925"/>
            <a:ext cx="3600450" cy="519113"/>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30000"/>
              </a:lnSpc>
              <a:spcBef>
                <a:spcPts val="0"/>
              </a:spcBef>
              <a:spcAft>
                <a:spcPts val="0"/>
              </a:spcAft>
              <a:defRPr/>
            </a:pPr>
            <a:r>
              <a:rPr lang="en-US"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）精干高效原则</a:t>
            </a:r>
          </a:p>
        </p:txBody>
      </p:sp>
      <p:cxnSp>
        <p:nvCxnSpPr>
          <p:cNvPr id="14" name="直接连接符 13"/>
          <p:cNvCxnSpPr/>
          <p:nvPr/>
        </p:nvCxnSpPr>
        <p:spPr>
          <a:xfrm>
            <a:off x="5376863" y="3492500"/>
            <a:ext cx="6300787"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cxnSp>
        <p:nvCxnSpPr>
          <p:cNvPr id="15" name="直接连接符 14"/>
          <p:cNvCxnSpPr/>
          <p:nvPr/>
        </p:nvCxnSpPr>
        <p:spPr>
          <a:xfrm>
            <a:off x="5376863" y="4213225"/>
            <a:ext cx="6300787"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5376863" y="4935538"/>
            <a:ext cx="6300787"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5376863" y="2949575"/>
            <a:ext cx="6300787" cy="361950"/>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下级</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只能有一个直接上级，职能机构无权干涉</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直线系统</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的工作。</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5376863" y="3675063"/>
            <a:ext cx="6300787" cy="387350"/>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dirty="0">
                <a:solidFill>
                  <a:schemeClr val="bg1">
                    <a:lumMod val="85000"/>
                  </a:schemeClr>
                </a:solidFill>
                <a:latin typeface="微软雅黑" panose="020B0503020204020204" pitchFamily="34" charset="-122"/>
                <a:ea typeface="微软雅黑" panose="020B0503020204020204" pitchFamily="34" charset="-122"/>
              </a:rPr>
              <a:t>要明确员工的工作责任、权力以及由此带来的</a:t>
            </a:r>
            <a:r>
              <a:rPr lang="zh-CN" altLang="en-US" sz="1600" dirty="0">
                <a:solidFill>
                  <a:schemeClr val="bg1">
                    <a:lumMod val="85000"/>
                  </a:schemeClr>
                </a:solidFill>
                <a:latin typeface="微软雅黑" panose="020B0503020204020204" pitchFamily="34" charset="-122"/>
                <a:ea typeface="微软雅黑" panose="020B0503020204020204" pitchFamily="34" charset="-122"/>
              </a:rPr>
              <a:t>利益。</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376863" y="4398963"/>
            <a:ext cx="6300787" cy="388937"/>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权</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大于责，会导致权力的滥用</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，责</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大于权，会</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阻任务</a:t>
            </a: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的完成。</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376863" y="5124450"/>
            <a:ext cx="6300787" cy="363538"/>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精干是机构少，人员精；高效是工作效率和工作质量高。</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560513" y="5689600"/>
            <a:ext cx="3600450" cy="520700"/>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30000"/>
              </a:lnSpc>
              <a:spcBef>
                <a:spcPts val="0"/>
              </a:spcBef>
              <a:spcAft>
                <a:spcPts val="0"/>
              </a:spcAft>
              <a:defRPr/>
            </a:pPr>
            <a:r>
              <a:rPr lang="en-US" altLang="zh-CN"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监督机构与执行机构分设的原则</a:t>
            </a:r>
          </a:p>
        </p:txBody>
      </p:sp>
      <p:cxnSp>
        <p:nvCxnSpPr>
          <p:cNvPr id="22" name="直接连接符 21"/>
          <p:cNvCxnSpPr/>
          <p:nvPr/>
        </p:nvCxnSpPr>
        <p:spPr>
          <a:xfrm>
            <a:off x="5376863" y="5656263"/>
            <a:ext cx="6300787"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
        <p:nvSpPr>
          <p:cNvPr id="23" name="矩形 22"/>
          <p:cNvSpPr/>
          <p:nvPr/>
        </p:nvSpPr>
        <p:spPr>
          <a:xfrm>
            <a:off x="5376863" y="5849938"/>
            <a:ext cx="6300787" cy="387350"/>
          </a:xfrm>
          <a:prstGeom prst="rect">
            <a:avLst/>
          </a:prstGeom>
        </p:spPr>
        <p:txBody>
          <a:bodyPr>
            <a:spAutoFit/>
          </a:bodyPr>
          <a:lstStyle/>
          <a:p>
            <a:pPr marL="285750" indent="-285750" fontAlgn="auto">
              <a:lnSpc>
                <a:spcPct val="120000"/>
              </a:lnSpc>
              <a:spcBef>
                <a:spcPts val="0"/>
              </a:spcBef>
              <a:spcAft>
                <a:spcPts val="0"/>
              </a:spcAft>
              <a:buFont typeface="Arial" panose="020B0604020202020204" pitchFamily="34" charset="0"/>
              <a:buChar char="•"/>
              <a:defRPr/>
            </a:pPr>
            <a:r>
              <a:rPr lang="zh-CN" altLang="en-US" sz="1600" kern="10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不能又当运动员，又当裁判。比如美国三权分立的政治体制。</a:t>
            </a:r>
            <a:endParaRPr lang="zh-CN" altLang="en-US" sz="1600" dirty="0">
              <a:solidFill>
                <a:schemeClr val="bg1">
                  <a:lumMod val="8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13" grpId="0" animBg="1"/>
      <p:bldP spid="17" grpId="0"/>
      <p:bldP spid="18" grpId="0"/>
      <p:bldP spid="19" grpId="0"/>
      <p:bldP spid="20" grpId="0"/>
      <p:bldP spid="21"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1"/>
          <p:cNvPicPr>
            <a:picLocks noChangeAspect="1"/>
          </p:cNvPicPr>
          <p:nvPr/>
        </p:nvPicPr>
        <p:blipFill>
          <a:blip r:embed="rId4"/>
          <a:srcRect/>
          <a:stretch>
            <a:fillRect/>
          </a:stretch>
        </p:blipFill>
        <p:spPr bwMode="auto">
          <a:xfrm>
            <a:off x="4481513" y="1633538"/>
            <a:ext cx="7285037" cy="4837112"/>
          </a:xfrm>
          <a:prstGeom prst="rect">
            <a:avLst/>
          </a:prstGeom>
          <a:noFill/>
          <a:ln w="9525">
            <a:noFill/>
            <a:miter lim="800000"/>
            <a:headEnd/>
            <a:tailEnd/>
          </a:ln>
        </p:spPr>
      </p:pic>
      <p:grpSp>
        <p:nvGrpSpPr>
          <p:cNvPr id="3" name="组合 2"/>
          <p:cNvGrpSpPr>
            <a:grpSpLocks/>
          </p:cNvGrpSpPr>
          <p:nvPr/>
        </p:nvGrpSpPr>
        <p:grpSpPr bwMode="auto">
          <a:xfrm>
            <a:off x="1230313" y="4470400"/>
            <a:ext cx="3930650" cy="1838325"/>
            <a:chOff x="1229621" y="4365104"/>
            <a:chExt cx="3931861" cy="1838133"/>
          </a:xfrm>
        </p:grpSpPr>
        <p:sp>
          <p:nvSpPr>
            <p:cNvPr id="31" name="矩形 30"/>
            <p:cNvSpPr/>
            <p:nvPr/>
          </p:nvSpPr>
          <p:spPr>
            <a:xfrm>
              <a:off x="1229621" y="4365104"/>
              <a:ext cx="3931861" cy="1838133"/>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TextBox 6"/>
            <p:cNvSpPr txBox="1"/>
            <p:nvPr/>
          </p:nvSpPr>
          <p:spPr>
            <a:xfrm>
              <a:off x="1340780" y="4441296"/>
              <a:ext cx="3744478" cy="1692098"/>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职能，是企业组织的基本单元，职能设计是以职能分析为核心，研究和确定企业的职能结构，为组织各层次、部门、职务和岗位的分工协作提供客观依据。</a:t>
              </a:r>
            </a:p>
          </p:txBody>
        </p:sp>
      </p:grpSp>
      <p:grpSp>
        <p:nvGrpSpPr>
          <p:cNvPr id="4" name="组合 3"/>
          <p:cNvGrpSpPr>
            <a:grpSpLocks/>
          </p:cNvGrpSpPr>
          <p:nvPr/>
        </p:nvGrpSpPr>
        <p:grpSpPr bwMode="auto">
          <a:xfrm>
            <a:off x="1230313" y="3767138"/>
            <a:ext cx="3930650" cy="487362"/>
            <a:chOff x="1229621" y="3660816"/>
            <a:chExt cx="3931862" cy="488264"/>
          </a:xfrm>
        </p:grpSpPr>
        <p:sp>
          <p:nvSpPr>
            <p:cNvPr id="29" name="Rectangle 33"/>
            <p:cNvSpPr/>
            <p:nvPr>
              <p:custDataLst>
                <p:tags r:id="rId1"/>
              </p:custDataLst>
            </p:nvPr>
          </p:nvSpPr>
          <p:spPr bwMode="auto">
            <a:xfrm>
              <a:off x="1229621" y="3660816"/>
              <a:ext cx="3931862" cy="488264"/>
            </a:xfrm>
            <a:prstGeom prst="rect">
              <a:avLst/>
            </a:prstGeom>
            <a:solidFill>
              <a:srgbClr val="99CC00">
                <a:alpha val="69804"/>
              </a:srgbClr>
            </a:solidFill>
            <a:ln w="9525" cap="flat" cmpd="sng" algn="ctr">
              <a:noFill/>
              <a:prstDash val="solid"/>
              <a:headEnd type="none" w="med" len="med"/>
              <a:tailEnd type="none" w="med" len="med"/>
            </a:ln>
            <a:effectLst/>
          </p:spPr>
          <p:txBody>
            <a:bodyPr lIns="68583" tIns="34292" rIns="68583" bIns="34292"/>
            <a:lstStyle/>
            <a:p>
              <a:pPr algn="ctr" defTabSz="685637">
                <a:defRPr/>
              </a:pPr>
              <a:endParaRPr lang="en-US" sz="1500" kern="0" dirty="0">
                <a:gradFill>
                  <a:gsLst>
                    <a:gs pos="0">
                      <a:srgbClr val="FFFFFF"/>
                    </a:gs>
                    <a:gs pos="100000">
                      <a:srgbClr val="FFFFFF"/>
                    </a:gs>
                  </a:gsLst>
                  <a:lin ang="5400000" scaled="0"/>
                </a:gradFill>
                <a:latin typeface="Segoe UI"/>
                <a:ea typeface="+mn-ea"/>
              </a:endParaRPr>
            </a:p>
          </p:txBody>
        </p:sp>
        <p:sp>
          <p:nvSpPr>
            <p:cNvPr id="30" name="TextBox 32"/>
            <p:cNvSpPr txBox="1"/>
            <p:nvPr>
              <p:custDataLst>
                <p:tags r:id="rId2"/>
              </p:custDataLst>
            </p:nvPr>
          </p:nvSpPr>
          <p:spPr>
            <a:xfrm>
              <a:off x="1229621" y="3708529"/>
              <a:ext cx="3931862" cy="384886"/>
            </a:xfrm>
            <a:prstGeom prst="rect">
              <a:avLst/>
            </a:prstGeom>
            <a:noFill/>
          </p:spPr>
          <p:txBody>
            <a:bodyPr lIns="68586" tIns="68586" rIns="68586" bIns="68586">
              <a:spAutoFit/>
            </a:bodyPr>
            <a:lstStyle/>
            <a:p>
              <a:pPr fontAlgn="auto">
                <a:spcBef>
                  <a:spcPts val="0"/>
                </a:spcBef>
                <a:spcAft>
                  <a:spcPts val="0"/>
                </a:spcAft>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 </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2.3.1 </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组织</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结构的单元构成</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职能设计</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12"/>
          <p:cNvPicPr>
            <a:picLocks noChangeAspect="1"/>
          </p:cNvPicPr>
          <p:nvPr/>
        </p:nvPicPr>
        <p:blipFill>
          <a:blip r:embed="rId4"/>
          <a:srcRect/>
          <a:stretch>
            <a:fillRect/>
          </a:stretch>
        </p:blipFill>
        <p:spPr bwMode="auto">
          <a:xfrm>
            <a:off x="4481513" y="1633538"/>
            <a:ext cx="7285037" cy="4859337"/>
          </a:xfrm>
          <a:prstGeom prst="rect">
            <a:avLst/>
          </a:prstGeom>
          <a:noFill/>
          <a:ln w="9525">
            <a:noFill/>
            <a:miter lim="800000"/>
            <a:headEnd/>
            <a:tailEnd/>
          </a:ln>
        </p:spPr>
      </p:pic>
      <p:grpSp>
        <p:nvGrpSpPr>
          <p:cNvPr id="3" name="组合 2"/>
          <p:cNvGrpSpPr>
            <a:grpSpLocks/>
          </p:cNvGrpSpPr>
          <p:nvPr/>
        </p:nvGrpSpPr>
        <p:grpSpPr bwMode="auto">
          <a:xfrm>
            <a:off x="1230313" y="3773488"/>
            <a:ext cx="3930650" cy="2535237"/>
            <a:chOff x="1229621" y="4365104"/>
            <a:chExt cx="3931861" cy="2536072"/>
          </a:xfrm>
        </p:grpSpPr>
        <p:sp>
          <p:nvSpPr>
            <p:cNvPr id="31" name="矩形 30"/>
            <p:cNvSpPr/>
            <p:nvPr/>
          </p:nvSpPr>
          <p:spPr>
            <a:xfrm>
              <a:off x="1229621" y="4365104"/>
              <a:ext cx="3931861" cy="2536072"/>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TextBox 6"/>
            <p:cNvSpPr txBox="1"/>
            <p:nvPr/>
          </p:nvSpPr>
          <p:spPr>
            <a:xfrm>
              <a:off x="1340780" y="4471501"/>
              <a:ext cx="3744478" cy="2332806"/>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部门划分就是在任务分工的基础上，自上而下地对各种任务加以归类，根据不同的标准将相同或相近的工作并归到一起组成工作单位，形成专业化的工作部门。部门化的方式有</a:t>
              </a:r>
              <a:r>
                <a:rPr lang="zh-CN" altLang="en-US" sz="1600" b="1" dirty="0">
                  <a:solidFill>
                    <a:srgbClr val="FFC000"/>
                  </a:solidFill>
                  <a:latin typeface="微软雅黑" pitchFamily="34" charset="-122"/>
                  <a:ea typeface="微软雅黑" pitchFamily="34" charset="-122"/>
                </a:rPr>
                <a:t>职能部门化、产品或服务部门化、地域部门化、顾客部门化和流程或过程部门化。</a:t>
              </a:r>
            </a:p>
          </p:txBody>
        </p:sp>
      </p:grpSp>
      <p:grpSp>
        <p:nvGrpSpPr>
          <p:cNvPr id="4" name="组合 3"/>
          <p:cNvGrpSpPr>
            <a:grpSpLocks/>
          </p:cNvGrpSpPr>
          <p:nvPr/>
        </p:nvGrpSpPr>
        <p:grpSpPr bwMode="auto">
          <a:xfrm>
            <a:off x="1230313" y="3068638"/>
            <a:ext cx="3930650" cy="488950"/>
            <a:chOff x="1229621" y="3660816"/>
            <a:chExt cx="3931862" cy="488264"/>
          </a:xfrm>
        </p:grpSpPr>
        <p:sp>
          <p:nvSpPr>
            <p:cNvPr id="29" name="Rectangle 33"/>
            <p:cNvSpPr/>
            <p:nvPr>
              <p:custDataLst>
                <p:tags r:id="rId1"/>
              </p:custDataLst>
            </p:nvPr>
          </p:nvSpPr>
          <p:spPr bwMode="auto">
            <a:xfrm>
              <a:off x="1229621" y="3660816"/>
              <a:ext cx="3931862" cy="488264"/>
            </a:xfrm>
            <a:prstGeom prst="rect">
              <a:avLst/>
            </a:prstGeom>
            <a:solidFill>
              <a:srgbClr val="99CC00">
                <a:alpha val="69804"/>
              </a:srgbClr>
            </a:solidFill>
            <a:ln w="9525" cap="flat" cmpd="sng" algn="ctr">
              <a:noFill/>
              <a:prstDash val="solid"/>
              <a:headEnd type="none" w="med" len="med"/>
              <a:tailEnd type="none" w="med" len="med"/>
            </a:ln>
            <a:effectLst/>
          </p:spPr>
          <p:txBody>
            <a:bodyPr lIns="68583" tIns="34292" rIns="68583" bIns="34292"/>
            <a:lstStyle/>
            <a:p>
              <a:pPr algn="ctr" defTabSz="685637">
                <a:defRPr/>
              </a:pPr>
              <a:endParaRPr lang="en-US" sz="1500" kern="0" dirty="0">
                <a:gradFill>
                  <a:gsLst>
                    <a:gs pos="0">
                      <a:srgbClr val="FFFFFF"/>
                    </a:gs>
                    <a:gs pos="100000">
                      <a:srgbClr val="FFFFFF"/>
                    </a:gs>
                  </a:gsLst>
                  <a:lin ang="5400000" scaled="0"/>
                </a:gradFill>
                <a:latin typeface="Segoe UI"/>
                <a:ea typeface="+mn-ea"/>
              </a:endParaRPr>
            </a:p>
          </p:txBody>
        </p:sp>
        <p:sp>
          <p:nvSpPr>
            <p:cNvPr id="30" name="TextBox 32"/>
            <p:cNvSpPr txBox="1"/>
            <p:nvPr>
              <p:custDataLst>
                <p:tags r:id="rId2"/>
              </p:custDataLst>
            </p:nvPr>
          </p:nvSpPr>
          <p:spPr>
            <a:xfrm>
              <a:off x="1229621" y="3708374"/>
              <a:ext cx="3931862" cy="385221"/>
            </a:xfrm>
            <a:prstGeom prst="rect">
              <a:avLst/>
            </a:prstGeom>
            <a:noFill/>
          </p:spPr>
          <p:txBody>
            <a:bodyPr lIns="68586" tIns="68586" rIns="68586" bIns="68586">
              <a:spAutoFit/>
            </a:bodyPr>
            <a:lstStyle/>
            <a:p>
              <a:pPr fontAlgn="auto">
                <a:spcBef>
                  <a:spcPts val="0"/>
                </a:spcBef>
                <a:spcAft>
                  <a:spcPts val="0"/>
                </a:spcAft>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 </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2.3.2 </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组织</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结构的横向设计</a:t>
              </a:r>
              <a:r>
                <a:rPr lang="en-US" altLang="zh-CN" sz="1600" kern="0" dirty="0">
                  <a:solidFill>
                    <a:srgbClr val="FFFFFF">
                      <a:alpha val="99000"/>
                    </a:srgbClr>
                  </a:solidFill>
                  <a:latin typeface="微软雅黑" panose="020B0503020204020204" pitchFamily="34" charset="-122"/>
                  <a:ea typeface="微软雅黑" panose="020B0503020204020204" pitchFamily="34" charset="-122"/>
                </a:rPr>
                <a:t>——</a:t>
              </a: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部门划分</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p:nvPr/>
        </p:nvSpPr>
        <p:spPr bwMode="auto">
          <a:xfrm>
            <a:off x="1649166" y="2204944"/>
            <a:ext cx="1944000" cy="720000"/>
          </a:xfrm>
          <a:prstGeom prst="rect">
            <a:avLst/>
          </a:prstGeom>
          <a:solidFill>
            <a:srgbClr val="94C949"/>
          </a:solidFill>
          <a:ln w="9525" cap="flat" cmpd="sng" algn="ctr">
            <a:noFill/>
            <a:prstDash val="solid"/>
            <a:headEnd type="none" w="med" len="med"/>
            <a:tailEnd type="none" w="med" len="med"/>
          </a:ln>
          <a:effectLst/>
        </p:spPr>
        <p:txBody>
          <a:bodyPr lIns="76109" tIns="38049" rIns="38049" bIns="76109" anchor="ctr"/>
          <a:lstStyle/>
          <a:p>
            <a:pPr algn="ctr" defTabSz="913210" fontAlgn="auto">
              <a:spcBef>
                <a:spcPts val="0"/>
              </a:spcBef>
              <a:spcAft>
                <a:spcPts val="0"/>
              </a:spcAft>
              <a:defRPr/>
            </a:pPr>
            <a:r>
              <a:rPr lang="zh-CN" alt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职能部门化</a:t>
            </a:r>
            <a:endParaRPr 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sp>
        <p:nvSpPr>
          <p:cNvPr id="10" name="Rectangle 4"/>
          <p:cNvSpPr/>
          <p:nvPr/>
        </p:nvSpPr>
        <p:spPr>
          <a:xfrm>
            <a:off x="1649166" y="3033847"/>
            <a:ext cx="1944000" cy="3347481"/>
          </a:xfrm>
          <a:prstGeom prst="rect">
            <a:avLst/>
          </a:prstGeom>
          <a:solidFill>
            <a:srgbClr val="94C949">
              <a:lumMod val="20000"/>
              <a:lumOff val="80000"/>
            </a:srgbClr>
          </a:solidFill>
          <a:ln w="9525" cap="flat" cmpd="sng" algn="ctr">
            <a:noFill/>
            <a:prstDash val="solid"/>
            <a:headEnd type="none" w="med" len="med"/>
            <a:tailEnd type="none" w="med" len="med"/>
          </a:ln>
          <a:effectLst/>
        </p:spPr>
        <p:txBody>
          <a:bodyPr lIns="76109" tIns="38049" rIns="38049" bIns="76109" anchor="ctr"/>
          <a:lstStyle/>
          <a:p>
            <a:pPr defTabSz="913210" fontAlgn="auto">
              <a:lnSpc>
                <a:spcPct val="120000"/>
              </a:lnSpc>
              <a:spcBef>
                <a:spcPts val="0"/>
              </a:spcBef>
              <a:spcAft>
                <a:spcPts val="0"/>
              </a:spcAft>
              <a:defRPr/>
            </a:pP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根据分工和专业化的原则，发挥专业职能，使各部门管理人员的注意力集中在组织的基本任务上，有利于目标的实现。缺点是会使各部门只注重本部门的利益，给协调工作带来一定的困难。 如财务部、人事部、生产部、销售部等。</a:t>
            </a:r>
            <a:endParaRPr 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endParaRPr>
          </a:p>
        </p:txBody>
      </p:sp>
      <p:sp>
        <p:nvSpPr>
          <p:cNvPr id="11" name="Rectangle 7"/>
          <p:cNvSpPr/>
          <p:nvPr/>
        </p:nvSpPr>
        <p:spPr bwMode="auto">
          <a:xfrm>
            <a:off x="5745584" y="2204944"/>
            <a:ext cx="1944000" cy="720000"/>
          </a:xfrm>
          <a:prstGeom prst="rect">
            <a:avLst/>
          </a:prstGeom>
          <a:solidFill>
            <a:srgbClr val="ED5326"/>
          </a:solidFill>
          <a:effectLst/>
        </p:spPr>
        <p:txBody>
          <a:bodyPr lIns="114164" tIns="114164" rIns="114164" bIns="152217" anchor="ctr"/>
          <a:lstStyle/>
          <a:p>
            <a:pPr algn="ctr" defTabSz="913210" fontAlgn="auto">
              <a:spcBef>
                <a:spcPts val="0"/>
              </a:spcBef>
              <a:spcAft>
                <a:spcPts val="0"/>
              </a:spcAft>
              <a:defRPr/>
            </a:pPr>
            <a:r>
              <a:rPr lang="zh-CN" alt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区域部门化</a:t>
            </a:r>
            <a:endParaRPr 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sp>
        <p:nvSpPr>
          <p:cNvPr id="12" name="Rectangle 8"/>
          <p:cNvSpPr/>
          <p:nvPr/>
        </p:nvSpPr>
        <p:spPr>
          <a:xfrm>
            <a:off x="5745584" y="3033847"/>
            <a:ext cx="1944000" cy="3347481"/>
          </a:xfrm>
          <a:prstGeom prst="rect">
            <a:avLst/>
          </a:prstGeom>
          <a:solidFill>
            <a:srgbClr val="ED5326">
              <a:lumMod val="20000"/>
              <a:lumOff val="80000"/>
            </a:srgbClr>
          </a:solidFill>
          <a:effectLst/>
        </p:spPr>
        <p:txBody>
          <a:bodyPr lIns="114164" tIns="114164" rIns="114164" bIns="152217"/>
          <a:lstStyle/>
          <a:p>
            <a:pPr defTabSz="913210" fontAlgn="auto">
              <a:lnSpc>
                <a:spcPct val="120000"/>
              </a:lnSpc>
              <a:spcBef>
                <a:spcPts val="0"/>
              </a:spcBef>
              <a:spcAft>
                <a:spcPts val="0"/>
              </a:spcAft>
              <a:defRPr/>
            </a:pP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是</a:t>
            </a: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跨国公司</a:t>
            </a: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普遍采用的一种方式。这种方式有利于主管人员的培养和训练，便于考核，能对本地区环境的变化做出迅速的反应，不过这也会增加高层人员控制的难度，而且地区之间不容易协调，常发生越区行使职权的现象</a:t>
            </a: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a:t>
            </a:r>
            <a:endParaRPr 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endParaRPr>
          </a:p>
        </p:txBody>
      </p:sp>
      <p:sp>
        <p:nvSpPr>
          <p:cNvPr id="14" name="Rectangle 11"/>
          <p:cNvSpPr/>
          <p:nvPr/>
        </p:nvSpPr>
        <p:spPr bwMode="auto">
          <a:xfrm>
            <a:off x="7793793" y="2204944"/>
            <a:ext cx="1944000" cy="720000"/>
          </a:xfrm>
          <a:prstGeom prst="rect">
            <a:avLst/>
          </a:prstGeom>
          <a:solidFill>
            <a:srgbClr val="00AEEF"/>
          </a:solidFill>
          <a:ln w="9525" cap="flat" cmpd="sng" algn="ctr">
            <a:noFill/>
            <a:prstDash val="solid"/>
            <a:headEnd type="none" w="med" len="med"/>
            <a:tailEnd type="none" w="med" len="med"/>
          </a:ln>
          <a:effectLst/>
        </p:spPr>
        <p:txBody>
          <a:bodyPr lIns="91436" tIns="45718" rIns="91436" bIns="45718" anchor="ctr"/>
          <a:lstStyle/>
          <a:p>
            <a:pPr algn="ctr" defTabSz="913210" fontAlgn="auto">
              <a:spcBef>
                <a:spcPts val="0"/>
              </a:spcBef>
              <a:spcAft>
                <a:spcPts val="0"/>
              </a:spcAft>
              <a:defRPr/>
            </a:pPr>
            <a:r>
              <a:rPr lang="zh-CN" alt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顾客部门化</a:t>
            </a:r>
            <a:endParaRPr 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sp>
        <p:nvSpPr>
          <p:cNvPr id="15" name="Rectangle 12"/>
          <p:cNvSpPr/>
          <p:nvPr/>
        </p:nvSpPr>
        <p:spPr>
          <a:xfrm>
            <a:off x="7793793" y="3033847"/>
            <a:ext cx="1944000" cy="3347481"/>
          </a:xfrm>
          <a:prstGeom prst="rect">
            <a:avLst/>
          </a:prstGeom>
          <a:solidFill>
            <a:srgbClr val="DBDEF4"/>
          </a:solidFill>
          <a:ln w="9525" cap="flat" cmpd="sng" algn="ctr">
            <a:noFill/>
            <a:prstDash val="solid"/>
            <a:headEnd type="none" w="med" len="med"/>
            <a:tailEnd type="none" w="med" len="med"/>
          </a:ln>
          <a:effectLst/>
        </p:spPr>
        <p:txBody>
          <a:bodyPr lIns="76109" tIns="38049" rIns="38049" bIns="76109" anchor="ctr"/>
          <a:lstStyle/>
          <a:p>
            <a:pPr defTabSz="913210" fontAlgn="auto">
              <a:lnSpc>
                <a:spcPct val="120000"/>
              </a:lnSpc>
              <a:spcBef>
                <a:spcPts val="0"/>
              </a:spcBef>
              <a:spcAft>
                <a:spcPts val="0"/>
              </a:spcAft>
              <a:defRPr/>
            </a:pP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针对不同类型的顾客提供专业的服务，能更好满足顾客。如童装部、女装部、男装部。</a:t>
            </a:r>
            <a:endParaRPr 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endParaRPr>
          </a:p>
        </p:txBody>
      </p:sp>
      <p:sp>
        <p:nvSpPr>
          <p:cNvPr id="16" name="Rectangle 15"/>
          <p:cNvSpPr/>
          <p:nvPr/>
        </p:nvSpPr>
        <p:spPr bwMode="auto">
          <a:xfrm>
            <a:off x="3697375" y="2204944"/>
            <a:ext cx="1944000" cy="720000"/>
          </a:xfrm>
          <a:prstGeom prst="rect">
            <a:avLst/>
          </a:prstGeom>
          <a:solidFill>
            <a:srgbClr val="8E499C"/>
          </a:solidFill>
          <a:ln w="9525" cap="flat" cmpd="sng" algn="ctr">
            <a:noFill/>
            <a:prstDash val="solid"/>
            <a:headEnd type="none" w="med" len="med"/>
            <a:tailEnd type="none" w="med" len="med"/>
          </a:ln>
          <a:effectLst/>
        </p:spPr>
        <p:txBody>
          <a:bodyPr lIns="76109" tIns="38049" rIns="38049" bIns="76109" anchor="ctr"/>
          <a:lstStyle/>
          <a:p>
            <a:pPr algn="ctr" defTabSz="913210" fontAlgn="auto">
              <a:spcBef>
                <a:spcPts val="0"/>
              </a:spcBef>
              <a:spcAft>
                <a:spcPts val="0"/>
              </a:spcAft>
              <a:defRPr/>
            </a:pPr>
            <a:r>
              <a:rPr lang="zh-CN" alt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产品或</a:t>
            </a:r>
            <a:r>
              <a:rPr lang="zh-CN" alt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服务</a:t>
            </a:r>
            <a:endParaRPr lang="en-US" altLang="zh-CN"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algn="ctr" defTabSz="913210" fontAlgn="auto">
              <a:spcBef>
                <a:spcPts val="0"/>
              </a:spcBef>
              <a:spcAft>
                <a:spcPts val="0"/>
              </a:spcAft>
              <a:defRPr/>
            </a:pPr>
            <a:r>
              <a:rPr lang="zh-CN" alt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部门化</a:t>
            </a:r>
            <a:endParaRPr 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sp>
        <p:nvSpPr>
          <p:cNvPr id="17" name="Rectangle 16"/>
          <p:cNvSpPr/>
          <p:nvPr/>
        </p:nvSpPr>
        <p:spPr>
          <a:xfrm>
            <a:off x="3697375" y="3033847"/>
            <a:ext cx="1944000" cy="3347481"/>
          </a:xfrm>
          <a:prstGeom prst="rect">
            <a:avLst/>
          </a:prstGeom>
          <a:solidFill>
            <a:srgbClr val="8E499C">
              <a:lumMod val="20000"/>
              <a:lumOff val="80000"/>
            </a:srgbClr>
          </a:solidFill>
          <a:ln w="9525" cap="flat" cmpd="sng" algn="ctr">
            <a:noFill/>
            <a:prstDash val="solid"/>
            <a:headEnd type="none" w="med" len="med"/>
            <a:tailEnd type="none" w="med" len="med"/>
          </a:ln>
          <a:effectLst/>
        </p:spPr>
        <p:txBody>
          <a:bodyPr lIns="76109" tIns="38049" rIns="38049" bIns="76109" anchor="ctr"/>
          <a:lstStyle/>
          <a:p>
            <a:pPr defTabSz="913210" fontAlgn="auto">
              <a:lnSpc>
                <a:spcPct val="120000"/>
              </a:lnSpc>
              <a:spcBef>
                <a:spcPts val="0"/>
              </a:spcBef>
              <a:spcAft>
                <a:spcPts val="0"/>
              </a:spcAft>
              <a:defRPr/>
            </a:pP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根据产品或服务的不同来划分部门，其优点是能发挥个人的技能和专长，发挥专用设备的效率</a:t>
            </a:r>
            <a:r>
              <a:rPr lang="en-US" altLang="zh-CN"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a:t>
            </a: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及时地做出信息反馈；缺点是协调困难，且会导致机构臃肿，效率低。如，</a:t>
            </a:r>
            <a:r>
              <a:rPr lang="en-US" altLang="zh-CN"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A</a:t>
            </a: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产品部、</a:t>
            </a:r>
            <a:r>
              <a:rPr lang="en-US" altLang="zh-CN"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B</a:t>
            </a: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产品部。</a:t>
            </a:r>
            <a:endParaRPr 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endParaRPr>
          </a:p>
        </p:txBody>
      </p:sp>
      <p:sp>
        <p:nvSpPr>
          <p:cNvPr id="18" name="Rectangle 19"/>
          <p:cNvSpPr/>
          <p:nvPr/>
        </p:nvSpPr>
        <p:spPr bwMode="auto">
          <a:xfrm>
            <a:off x="9842003" y="2204944"/>
            <a:ext cx="1944000" cy="720000"/>
          </a:xfrm>
          <a:prstGeom prst="rect">
            <a:avLst/>
          </a:prstGeom>
          <a:solidFill>
            <a:srgbClr val="FCBC08"/>
          </a:solidFill>
          <a:ln w="9525" cap="flat" cmpd="sng" algn="ctr">
            <a:noFill/>
            <a:prstDash val="solid"/>
            <a:headEnd type="none" w="med" len="med"/>
            <a:tailEnd type="none" w="med" len="med"/>
          </a:ln>
          <a:effectLst/>
        </p:spPr>
        <p:txBody>
          <a:bodyPr lIns="76109" tIns="38049" rIns="38049" bIns="76109"/>
          <a:lstStyle/>
          <a:p>
            <a:pPr algn="ctr" defTabSz="913210" fontAlgn="auto">
              <a:spcBef>
                <a:spcPts val="0"/>
              </a:spcBef>
              <a:spcAft>
                <a:spcPts val="0"/>
              </a:spcAft>
              <a:defRPr/>
            </a:pPr>
            <a:r>
              <a:rPr lang="zh-CN" alt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流程或</a:t>
            </a:r>
            <a:r>
              <a:rPr lang="zh-CN" alt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过程</a:t>
            </a:r>
            <a:endParaRPr lang="en-US" altLang="zh-CN"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algn="ctr" defTabSz="913210" fontAlgn="auto">
              <a:spcBef>
                <a:spcPts val="0"/>
              </a:spcBef>
              <a:spcAft>
                <a:spcPts val="0"/>
              </a:spcAft>
              <a:defRPr/>
            </a:pPr>
            <a:r>
              <a:rPr lang="zh-CN" alt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部门化</a:t>
            </a:r>
            <a:endParaRPr lang="en-US" sz="2000" b="1" kern="0" spc="-40"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sp>
        <p:nvSpPr>
          <p:cNvPr id="19" name="Rectangle 20"/>
          <p:cNvSpPr/>
          <p:nvPr/>
        </p:nvSpPr>
        <p:spPr>
          <a:xfrm>
            <a:off x="9842003" y="3033847"/>
            <a:ext cx="1944000" cy="3347481"/>
          </a:xfrm>
          <a:prstGeom prst="rect">
            <a:avLst/>
          </a:prstGeom>
          <a:solidFill>
            <a:srgbClr val="F7FACC"/>
          </a:solidFill>
          <a:ln w="9525" cap="flat" cmpd="sng" algn="ctr">
            <a:noFill/>
            <a:prstDash val="solid"/>
            <a:headEnd type="none" w="med" len="med"/>
            <a:tailEnd type="none" w="med" len="med"/>
          </a:ln>
          <a:effectLst/>
        </p:spPr>
        <p:txBody>
          <a:bodyPr lIns="76109" tIns="38049" rIns="38049" bIns="76109" anchor="ctr"/>
          <a:lstStyle/>
          <a:p>
            <a:pPr defTabSz="913210" fontAlgn="auto">
              <a:lnSpc>
                <a:spcPct val="120000"/>
              </a:lnSpc>
              <a:spcBef>
                <a:spcPts val="0"/>
              </a:spcBef>
              <a:spcAft>
                <a:spcPts val="0"/>
              </a:spcAft>
              <a:defRPr/>
            </a:pPr>
            <a:r>
              <a:rPr lang="zh-CN" alt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rPr>
              <a:t>按生产线的过程来划分的部门能够提高工作效率，同时也能提高员工的专业化程度和产品的质量。如铸造部、冲压部、焊装部、涂装部、总装部。</a:t>
            </a:r>
            <a:endParaRPr lang="en-US" sz="1500" kern="0" spc="-40" dirty="0">
              <a:gradFill>
                <a:gsLst>
                  <a:gs pos="0">
                    <a:srgbClr val="363535"/>
                  </a:gs>
                  <a:gs pos="100000">
                    <a:srgbClr val="363535"/>
                  </a:gs>
                </a:gsLst>
                <a:lin ang="5400000" scaled="0"/>
              </a:gradFill>
              <a:latin typeface="微软雅黑" pitchFamily="34" charset="-122"/>
              <a:ea typeface="微软雅黑" pitchFamily="34" charset="-122"/>
              <a:cs typeface="Segoe UI" pitchFamily="34"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6"/>
          <p:cNvSpPr txBox="1"/>
          <p:nvPr/>
        </p:nvSpPr>
        <p:spPr>
          <a:xfrm>
            <a:off x="1560513" y="3068638"/>
            <a:ext cx="4003675" cy="1693862"/>
          </a:xfrm>
          <a:prstGeom prst="rect">
            <a:avLst/>
          </a:prstGeom>
          <a:noFill/>
        </p:spPr>
        <p:txBody>
          <a:bodyPr>
            <a:spAutoFit/>
          </a:bodyPr>
          <a:lstStyle/>
          <a:p>
            <a:pPr marL="285750" indent="-285750" fontAlgn="auto">
              <a:lnSpc>
                <a:spcPct val="130000"/>
              </a:lnSpc>
              <a:spcBef>
                <a:spcPts val="0"/>
              </a:spcBef>
              <a:spcAft>
                <a:spcPts val="0"/>
              </a:spcAft>
              <a:buFont typeface="Wingdings" panose="05000000000000000000" pitchFamily="2" charset="2"/>
              <a:buChar char="u"/>
              <a:defRPr/>
            </a:pPr>
            <a:r>
              <a:rPr lang="zh-CN" altLang="en-US" sz="1600" dirty="0">
                <a:solidFill>
                  <a:schemeClr val="bg1">
                    <a:lumMod val="85000"/>
                  </a:schemeClr>
                </a:solidFill>
                <a:latin typeface="微软雅黑" pitchFamily="34" charset="-122"/>
                <a:ea typeface="微软雅黑" pitchFamily="34" charset="-122"/>
              </a:rPr>
              <a:t>组织层次指的是组织内部所划分的管理层级数</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285750" indent="-285750" fontAlgn="auto">
              <a:lnSpc>
                <a:spcPct val="130000"/>
              </a:lnSpc>
              <a:spcBef>
                <a:spcPts val="0"/>
              </a:spcBef>
              <a:spcAft>
                <a:spcPts val="0"/>
              </a:spcAft>
              <a:buFont typeface="Wingdings" panose="05000000000000000000" pitchFamily="2" charset="2"/>
              <a:buChar char="u"/>
              <a:defRPr/>
            </a:pPr>
            <a:r>
              <a:rPr lang="zh-CN" altLang="en-US" sz="1600" dirty="0">
                <a:solidFill>
                  <a:schemeClr val="bg1">
                    <a:lumMod val="85000"/>
                  </a:schemeClr>
                </a:solidFill>
                <a:latin typeface="微软雅黑" pitchFamily="34" charset="-122"/>
                <a:ea typeface="微软雅黑" pitchFamily="34" charset="-122"/>
              </a:rPr>
              <a:t>管理</a:t>
            </a:r>
            <a:r>
              <a:rPr lang="zh-CN" altLang="en-US" sz="1600" dirty="0">
                <a:solidFill>
                  <a:schemeClr val="bg1">
                    <a:lumMod val="85000"/>
                  </a:schemeClr>
                </a:solidFill>
                <a:latin typeface="微软雅黑" pitchFamily="34" charset="-122"/>
                <a:ea typeface="微软雅黑" pitchFamily="34" charset="-122"/>
              </a:rPr>
              <a:t>幅度指一名主管（领导者）直接管理下属的数量</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285750" indent="-285750" fontAlgn="auto">
              <a:lnSpc>
                <a:spcPct val="130000"/>
              </a:lnSpc>
              <a:spcBef>
                <a:spcPts val="0"/>
              </a:spcBef>
              <a:spcAft>
                <a:spcPts val="0"/>
              </a:spcAft>
              <a:buFont typeface="Wingdings" panose="05000000000000000000" pitchFamily="2" charset="2"/>
              <a:buChar char="u"/>
              <a:defRPr/>
            </a:pPr>
            <a:r>
              <a:rPr lang="zh-CN" altLang="en-US" sz="1600" dirty="0">
                <a:solidFill>
                  <a:schemeClr val="bg1">
                    <a:lumMod val="85000"/>
                  </a:schemeClr>
                </a:solidFill>
                <a:latin typeface="微软雅黑" pitchFamily="34" charset="-122"/>
                <a:ea typeface="微软雅黑" pitchFamily="34" charset="-122"/>
              </a:rPr>
              <a:t>组织</a:t>
            </a:r>
            <a:r>
              <a:rPr lang="zh-CN" altLang="en-US" sz="1600" dirty="0">
                <a:solidFill>
                  <a:schemeClr val="bg1">
                    <a:lumMod val="85000"/>
                  </a:schemeClr>
                </a:solidFill>
                <a:latin typeface="微软雅黑" pitchFamily="34" charset="-122"/>
                <a:ea typeface="微软雅黑" pitchFamily="34" charset="-122"/>
              </a:rPr>
              <a:t>规模</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组织层次</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管理幅度</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p:txBody>
      </p:sp>
      <p:sp>
        <p:nvSpPr>
          <p:cNvPr id="15" name="矩形 14"/>
          <p:cNvSpPr/>
          <p:nvPr/>
        </p:nvSpPr>
        <p:spPr>
          <a:xfrm>
            <a:off x="1560513" y="4868863"/>
            <a:ext cx="4003675" cy="1373187"/>
          </a:xfrm>
          <a:prstGeom prst="rect">
            <a:avLst/>
          </a:prstGeom>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因此，在同样的组织规模下，</a:t>
            </a:r>
            <a:r>
              <a:rPr lang="zh-CN" altLang="en-US" sz="1600" b="1" dirty="0">
                <a:solidFill>
                  <a:srgbClr val="99CC00"/>
                </a:solidFill>
                <a:latin typeface="微软雅黑" pitchFamily="34" charset="-122"/>
                <a:ea typeface="微软雅黑" pitchFamily="34" charset="-122"/>
              </a:rPr>
              <a:t>层次与幅度两者呈反比关系</a:t>
            </a:r>
            <a:r>
              <a:rPr lang="zh-CN" altLang="en-US" sz="1600" dirty="0">
                <a:solidFill>
                  <a:schemeClr val="bg1">
                    <a:lumMod val="85000"/>
                  </a:schemeClr>
                </a:solidFill>
                <a:latin typeface="微软雅黑" pitchFamily="34" charset="-122"/>
                <a:ea typeface="微软雅黑" pitchFamily="34" charset="-122"/>
              </a:rPr>
              <a:t>，即管理幅度小了，层次就会增加；管理幅度大了，层次就会减少。</a:t>
            </a:r>
            <a:endParaRPr lang="zh-CN" altLang="en-US" sz="1600" b="1" dirty="0">
              <a:solidFill>
                <a:srgbClr val="FFC000"/>
              </a:solidFill>
              <a:latin typeface="微软雅黑" pitchFamily="34" charset="-122"/>
              <a:ea typeface="微软雅黑" pitchFamily="34" charset="-122"/>
            </a:endParaRPr>
          </a:p>
        </p:txBody>
      </p:sp>
      <p:grpSp>
        <p:nvGrpSpPr>
          <p:cNvPr id="36867" name="组合 44"/>
          <p:cNvGrpSpPr>
            <a:grpSpLocks/>
          </p:cNvGrpSpPr>
          <p:nvPr/>
        </p:nvGrpSpPr>
        <p:grpSpPr bwMode="auto">
          <a:xfrm>
            <a:off x="6313488" y="3284538"/>
            <a:ext cx="4679950" cy="3024187"/>
            <a:chOff x="6979647" y="2700134"/>
            <a:chExt cx="4680544" cy="3024590"/>
          </a:xfrm>
        </p:grpSpPr>
        <p:pic>
          <p:nvPicPr>
            <p:cNvPr id="36875" name="图片 4"/>
            <p:cNvPicPr>
              <a:picLocks noChangeAspect="1"/>
            </p:cNvPicPr>
            <p:nvPr/>
          </p:nvPicPr>
          <p:blipFill>
            <a:blip r:embed="rId2"/>
            <a:srcRect/>
            <a:stretch>
              <a:fillRect/>
            </a:stretch>
          </p:blipFill>
          <p:spPr bwMode="auto">
            <a:xfrm>
              <a:off x="8725939" y="2700134"/>
              <a:ext cx="1080000" cy="1080000"/>
            </a:xfrm>
            <a:prstGeom prst="rect">
              <a:avLst/>
            </a:prstGeom>
            <a:noFill/>
            <a:ln w="9525">
              <a:noFill/>
              <a:miter lim="800000"/>
              <a:headEnd/>
              <a:tailEnd/>
            </a:ln>
          </p:spPr>
        </p:pic>
        <p:pic>
          <p:nvPicPr>
            <p:cNvPr id="36876" name="图片 5"/>
            <p:cNvPicPr>
              <a:picLocks noChangeAspect="1"/>
            </p:cNvPicPr>
            <p:nvPr/>
          </p:nvPicPr>
          <p:blipFill>
            <a:blip r:embed="rId3"/>
            <a:srcRect/>
            <a:stretch>
              <a:fillRect/>
            </a:stretch>
          </p:blipFill>
          <p:spPr bwMode="auto">
            <a:xfrm>
              <a:off x="6979647" y="5256724"/>
              <a:ext cx="468000" cy="468000"/>
            </a:xfrm>
            <a:prstGeom prst="rect">
              <a:avLst/>
            </a:prstGeom>
            <a:noFill/>
            <a:ln w="9525">
              <a:noFill/>
              <a:miter lim="800000"/>
              <a:headEnd/>
              <a:tailEnd/>
            </a:ln>
          </p:spPr>
        </p:pic>
        <p:pic>
          <p:nvPicPr>
            <p:cNvPr id="36877" name="图片 7"/>
            <p:cNvPicPr>
              <a:picLocks noChangeAspect="1"/>
            </p:cNvPicPr>
            <p:nvPr/>
          </p:nvPicPr>
          <p:blipFill>
            <a:blip r:embed="rId4"/>
            <a:srcRect/>
            <a:stretch>
              <a:fillRect/>
            </a:stretch>
          </p:blipFill>
          <p:spPr bwMode="auto">
            <a:xfrm>
              <a:off x="7213811" y="4185184"/>
              <a:ext cx="900000" cy="900000"/>
            </a:xfrm>
            <a:prstGeom prst="rect">
              <a:avLst/>
            </a:prstGeom>
            <a:noFill/>
            <a:ln w="9525">
              <a:noFill/>
              <a:miter lim="800000"/>
              <a:headEnd/>
              <a:tailEnd/>
            </a:ln>
          </p:spPr>
        </p:pic>
        <p:pic>
          <p:nvPicPr>
            <p:cNvPr id="36878" name="图片 21"/>
            <p:cNvPicPr>
              <a:picLocks noChangeAspect="1"/>
            </p:cNvPicPr>
            <p:nvPr/>
          </p:nvPicPr>
          <p:blipFill>
            <a:blip r:embed="rId4"/>
            <a:srcRect/>
            <a:stretch>
              <a:fillRect/>
            </a:stretch>
          </p:blipFill>
          <p:spPr bwMode="auto">
            <a:xfrm>
              <a:off x="8815939" y="4112413"/>
              <a:ext cx="900000" cy="900000"/>
            </a:xfrm>
            <a:prstGeom prst="rect">
              <a:avLst/>
            </a:prstGeom>
            <a:noFill/>
            <a:ln w="9525">
              <a:noFill/>
              <a:miter lim="800000"/>
              <a:headEnd/>
              <a:tailEnd/>
            </a:ln>
          </p:spPr>
        </p:pic>
        <p:pic>
          <p:nvPicPr>
            <p:cNvPr id="36879" name="图片 22"/>
            <p:cNvPicPr>
              <a:picLocks noChangeAspect="1"/>
            </p:cNvPicPr>
            <p:nvPr/>
          </p:nvPicPr>
          <p:blipFill>
            <a:blip r:embed="rId4"/>
            <a:srcRect/>
            <a:stretch>
              <a:fillRect/>
            </a:stretch>
          </p:blipFill>
          <p:spPr bwMode="auto">
            <a:xfrm>
              <a:off x="10418067" y="4096294"/>
              <a:ext cx="900000" cy="900000"/>
            </a:xfrm>
            <a:prstGeom prst="rect">
              <a:avLst/>
            </a:prstGeom>
            <a:noFill/>
            <a:ln w="9525">
              <a:noFill/>
              <a:miter lim="800000"/>
              <a:headEnd/>
              <a:tailEnd/>
            </a:ln>
          </p:spPr>
        </p:pic>
        <p:cxnSp>
          <p:nvCxnSpPr>
            <p:cNvPr id="17" name="肘形连接符 16"/>
            <p:cNvCxnSpPr>
              <a:stCxn id="5" idx="2"/>
              <a:endCxn id="22" idx="0"/>
            </p:cNvCxnSpPr>
            <p:nvPr/>
          </p:nvCxnSpPr>
          <p:spPr>
            <a:xfrm rot="5400000">
              <a:off x="9099227" y="3946488"/>
              <a:ext cx="333419" cy="12702"/>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5" idx="2"/>
              <a:endCxn id="23" idx="0"/>
            </p:cNvCxnSpPr>
            <p:nvPr/>
          </p:nvCxnSpPr>
          <p:spPr>
            <a:xfrm rot="16200000" flipH="1">
              <a:off x="9908956" y="3136759"/>
              <a:ext cx="315954" cy="1601990"/>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6882" name="图片 27"/>
            <p:cNvPicPr>
              <a:picLocks noChangeAspect="1"/>
            </p:cNvPicPr>
            <p:nvPr/>
          </p:nvPicPr>
          <p:blipFill>
            <a:blip r:embed="rId3"/>
            <a:srcRect/>
            <a:stretch>
              <a:fillRect/>
            </a:stretch>
          </p:blipFill>
          <p:spPr bwMode="auto">
            <a:xfrm>
              <a:off x="7465739" y="5256724"/>
              <a:ext cx="468000" cy="468000"/>
            </a:xfrm>
            <a:prstGeom prst="rect">
              <a:avLst/>
            </a:prstGeom>
            <a:noFill/>
            <a:ln w="9525">
              <a:noFill/>
              <a:miter lim="800000"/>
              <a:headEnd/>
              <a:tailEnd/>
            </a:ln>
          </p:spPr>
        </p:pic>
        <p:pic>
          <p:nvPicPr>
            <p:cNvPr id="36883" name="图片 31"/>
            <p:cNvPicPr>
              <a:picLocks noChangeAspect="1"/>
            </p:cNvPicPr>
            <p:nvPr/>
          </p:nvPicPr>
          <p:blipFill>
            <a:blip r:embed="rId3"/>
            <a:srcRect/>
            <a:stretch>
              <a:fillRect/>
            </a:stretch>
          </p:blipFill>
          <p:spPr bwMode="auto">
            <a:xfrm>
              <a:off x="7951831" y="5256724"/>
              <a:ext cx="468000" cy="468000"/>
            </a:xfrm>
            <a:prstGeom prst="rect">
              <a:avLst/>
            </a:prstGeom>
            <a:noFill/>
            <a:ln w="9525">
              <a:noFill/>
              <a:miter lim="800000"/>
              <a:headEnd/>
              <a:tailEnd/>
            </a:ln>
          </p:spPr>
        </p:pic>
        <p:pic>
          <p:nvPicPr>
            <p:cNvPr id="36884" name="图片 38"/>
            <p:cNvPicPr>
              <a:picLocks noChangeAspect="1"/>
            </p:cNvPicPr>
            <p:nvPr/>
          </p:nvPicPr>
          <p:blipFill>
            <a:blip r:embed="rId3"/>
            <a:srcRect/>
            <a:stretch>
              <a:fillRect/>
            </a:stretch>
          </p:blipFill>
          <p:spPr bwMode="auto">
            <a:xfrm>
              <a:off x="8599879" y="5256724"/>
              <a:ext cx="468000" cy="468000"/>
            </a:xfrm>
            <a:prstGeom prst="rect">
              <a:avLst/>
            </a:prstGeom>
            <a:noFill/>
            <a:ln w="9525">
              <a:noFill/>
              <a:miter lim="800000"/>
              <a:headEnd/>
              <a:tailEnd/>
            </a:ln>
          </p:spPr>
        </p:pic>
        <p:pic>
          <p:nvPicPr>
            <p:cNvPr id="36885" name="图片 39"/>
            <p:cNvPicPr>
              <a:picLocks noChangeAspect="1"/>
            </p:cNvPicPr>
            <p:nvPr/>
          </p:nvPicPr>
          <p:blipFill>
            <a:blip r:embed="rId3"/>
            <a:srcRect/>
            <a:stretch>
              <a:fillRect/>
            </a:stretch>
          </p:blipFill>
          <p:spPr bwMode="auto">
            <a:xfrm>
              <a:off x="9085971" y="5256724"/>
              <a:ext cx="468000" cy="468000"/>
            </a:xfrm>
            <a:prstGeom prst="rect">
              <a:avLst/>
            </a:prstGeom>
            <a:noFill/>
            <a:ln w="9525">
              <a:noFill/>
              <a:miter lim="800000"/>
              <a:headEnd/>
              <a:tailEnd/>
            </a:ln>
          </p:spPr>
        </p:pic>
        <p:pic>
          <p:nvPicPr>
            <p:cNvPr id="36886" name="图片 40"/>
            <p:cNvPicPr>
              <a:picLocks noChangeAspect="1"/>
            </p:cNvPicPr>
            <p:nvPr/>
          </p:nvPicPr>
          <p:blipFill>
            <a:blip r:embed="rId3"/>
            <a:srcRect/>
            <a:stretch>
              <a:fillRect/>
            </a:stretch>
          </p:blipFill>
          <p:spPr bwMode="auto">
            <a:xfrm>
              <a:off x="9572063" y="5256724"/>
              <a:ext cx="468000" cy="468000"/>
            </a:xfrm>
            <a:prstGeom prst="rect">
              <a:avLst/>
            </a:prstGeom>
            <a:noFill/>
            <a:ln w="9525">
              <a:noFill/>
              <a:miter lim="800000"/>
              <a:headEnd/>
              <a:tailEnd/>
            </a:ln>
          </p:spPr>
        </p:pic>
        <p:pic>
          <p:nvPicPr>
            <p:cNvPr id="36887" name="图片 41"/>
            <p:cNvPicPr>
              <a:picLocks noChangeAspect="1"/>
            </p:cNvPicPr>
            <p:nvPr/>
          </p:nvPicPr>
          <p:blipFill>
            <a:blip r:embed="rId3"/>
            <a:srcRect/>
            <a:stretch>
              <a:fillRect/>
            </a:stretch>
          </p:blipFill>
          <p:spPr bwMode="auto">
            <a:xfrm>
              <a:off x="10220007" y="5256724"/>
              <a:ext cx="468000" cy="468000"/>
            </a:xfrm>
            <a:prstGeom prst="rect">
              <a:avLst/>
            </a:prstGeom>
            <a:noFill/>
            <a:ln w="9525">
              <a:noFill/>
              <a:miter lim="800000"/>
              <a:headEnd/>
              <a:tailEnd/>
            </a:ln>
          </p:spPr>
        </p:pic>
        <p:pic>
          <p:nvPicPr>
            <p:cNvPr id="36888" name="图片 42"/>
            <p:cNvPicPr>
              <a:picLocks noChangeAspect="1"/>
            </p:cNvPicPr>
            <p:nvPr/>
          </p:nvPicPr>
          <p:blipFill>
            <a:blip r:embed="rId3"/>
            <a:srcRect/>
            <a:stretch>
              <a:fillRect/>
            </a:stretch>
          </p:blipFill>
          <p:spPr bwMode="auto">
            <a:xfrm>
              <a:off x="10706099" y="5256724"/>
              <a:ext cx="468000" cy="468000"/>
            </a:xfrm>
            <a:prstGeom prst="rect">
              <a:avLst/>
            </a:prstGeom>
            <a:noFill/>
            <a:ln w="9525">
              <a:noFill/>
              <a:miter lim="800000"/>
              <a:headEnd/>
              <a:tailEnd/>
            </a:ln>
          </p:spPr>
        </p:pic>
        <p:pic>
          <p:nvPicPr>
            <p:cNvPr id="36889" name="图片 43"/>
            <p:cNvPicPr>
              <a:picLocks noChangeAspect="1"/>
            </p:cNvPicPr>
            <p:nvPr/>
          </p:nvPicPr>
          <p:blipFill>
            <a:blip r:embed="rId3"/>
            <a:srcRect/>
            <a:stretch>
              <a:fillRect/>
            </a:stretch>
          </p:blipFill>
          <p:spPr bwMode="auto">
            <a:xfrm>
              <a:off x="11192191" y="5256724"/>
              <a:ext cx="468000" cy="468000"/>
            </a:xfrm>
            <a:prstGeom prst="rect">
              <a:avLst/>
            </a:prstGeom>
            <a:noFill/>
            <a:ln w="9525">
              <a:noFill/>
              <a:miter lim="800000"/>
              <a:headEnd/>
              <a:tailEnd/>
            </a:ln>
          </p:spPr>
        </p:pic>
        <p:cxnSp>
          <p:nvCxnSpPr>
            <p:cNvPr id="25" name="肘形连接符 24"/>
            <p:cNvCxnSpPr>
              <a:stCxn id="5" idx="2"/>
              <a:endCxn id="8" idx="0"/>
            </p:cNvCxnSpPr>
            <p:nvPr/>
          </p:nvCxnSpPr>
          <p:spPr>
            <a:xfrm rot="5400000">
              <a:off x="8262509" y="3181215"/>
              <a:ext cx="404866" cy="1601991"/>
            </a:xfrm>
            <a:prstGeom prst="bentConnector3">
              <a:avLst>
                <a:gd name="adj1" fmla="val 4046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36868" name="直接连接符 45"/>
          <p:cNvCxnSpPr>
            <a:cxnSpLocks noChangeShapeType="1"/>
          </p:cNvCxnSpPr>
          <p:nvPr/>
        </p:nvCxnSpPr>
        <p:spPr bwMode="auto">
          <a:xfrm>
            <a:off x="1631950" y="6283325"/>
            <a:ext cx="3932238" cy="0"/>
          </a:xfrm>
          <a:prstGeom prst="line">
            <a:avLst/>
          </a:prstGeom>
          <a:noFill/>
          <a:ln w="12700" cap="rnd" algn="ctr">
            <a:solidFill>
              <a:srgbClr val="99CC00"/>
            </a:solidFill>
            <a:prstDash val="sysDash"/>
            <a:round/>
            <a:headEnd type="oval" w="med" len="med"/>
            <a:tailEnd type="oval" w="med" len="med"/>
          </a:ln>
        </p:spPr>
      </p:cxnSp>
      <p:grpSp>
        <p:nvGrpSpPr>
          <p:cNvPr id="36869" name="组合 49"/>
          <p:cNvGrpSpPr>
            <a:grpSpLocks/>
          </p:cNvGrpSpPr>
          <p:nvPr/>
        </p:nvGrpSpPr>
        <p:grpSpPr bwMode="auto">
          <a:xfrm>
            <a:off x="5737225" y="2184400"/>
            <a:ext cx="3816350" cy="488950"/>
            <a:chOff x="5737547" y="2220656"/>
            <a:chExt cx="3816424" cy="488264"/>
          </a:xfrm>
        </p:grpSpPr>
        <p:sp>
          <p:nvSpPr>
            <p:cNvPr id="51" name="AutoShape 1013"/>
            <p:cNvSpPr>
              <a:spLocks noChangeArrowheads="1"/>
            </p:cNvSpPr>
            <p:nvPr/>
          </p:nvSpPr>
          <p:spPr bwMode="auto">
            <a:xfrm>
              <a:off x="5737547" y="2220656"/>
              <a:ext cx="3816424" cy="488264"/>
            </a:xfrm>
            <a:prstGeom prst="roundRect">
              <a:avLst>
                <a:gd name="adj" fmla="val 14304"/>
              </a:avLst>
            </a:prstGeom>
            <a:solidFill>
              <a:srgbClr val="C0C0C0">
                <a:alpha val="20000"/>
              </a:srgbClr>
            </a:solidFill>
            <a:ln w="9525" cap="rnd" algn="ctr">
              <a:solidFill>
                <a:srgbClr val="FFFFFF"/>
              </a:solidFill>
              <a:prstDash val="sysDash"/>
              <a:round/>
              <a:headEnd/>
              <a:tailEnd/>
            </a:ln>
            <a:effectLst>
              <a:outerShdw dist="35921" dir="2700000" algn="ctr" rotWithShape="0">
                <a:srgbClr val="000000">
                  <a:alpha val="50000"/>
                </a:srgbClr>
              </a:outerShdw>
            </a:effec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36871" name="Rectangle 1018"/>
            <p:cNvSpPr>
              <a:spLocks noChangeArrowheads="1"/>
            </p:cNvSpPr>
            <p:nvPr/>
          </p:nvSpPr>
          <p:spPr bwMode="auto">
            <a:xfrm>
              <a:off x="6042347" y="2295511"/>
              <a:ext cx="2647528" cy="338554"/>
            </a:xfrm>
            <a:prstGeom prst="rect">
              <a:avLst/>
            </a:prstGeom>
            <a:noFill/>
            <a:ln w="9525">
              <a:noFill/>
              <a:miter lim="800000"/>
              <a:headEnd/>
              <a:tailEnd/>
            </a:ln>
          </p:spPr>
          <p:txBody>
            <a:bodyPr>
              <a:spAutoFit/>
            </a:bodyPr>
            <a:lstStyle/>
            <a:p>
              <a:pPr algn="ctr" latinLnBrk="1"/>
              <a:r>
                <a:rPr kumimoji="1" lang="en-US" altLang="zh-CN" sz="1600">
                  <a:solidFill>
                    <a:srgbClr val="FFFFFF"/>
                  </a:solidFill>
                  <a:latin typeface="微软雅黑"/>
                  <a:ea typeface="微软雅黑"/>
                  <a:cs typeface="微软雅黑"/>
                </a:rPr>
                <a:t>1</a:t>
              </a:r>
              <a:r>
                <a:rPr kumimoji="1" lang="zh-CN" altLang="en-US" sz="1600">
                  <a:solidFill>
                    <a:srgbClr val="FFFFFF"/>
                  </a:solidFill>
                  <a:latin typeface="微软雅黑"/>
                  <a:ea typeface="微软雅黑"/>
                  <a:cs typeface="微软雅黑"/>
                </a:rPr>
                <a:t>）组织的层次与幅度</a:t>
              </a:r>
              <a:endParaRPr kumimoji="1" lang="en-US" altLang="ko-KR" sz="1600">
                <a:solidFill>
                  <a:srgbClr val="FFFFFF"/>
                </a:solidFill>
                <a:latin typeface="微软雅黑"/>
                <a:ea typeface="微软雅黑"/>
                <a:cs typeface="微软雅黑"/>
              </a:endParaRPr>
            </a:p>
          </p:txBody>
        </p:sp>
        <p:grpSp>
          <p:nvGrpSpPr>
            <p:cNvPr id="36872" name="Group 983"/>
            <p:cNvGrpSpPr>
              <a:grpSpLocks/>
            </p:cNvGrpSpPr>
            <p:nvPr/>
          </p:nvGrpSpPr>
          <p:grpSpPr bwMode="auto">
            <a:xfrm>
              <a:off x="5852244" y="2374301"/>
              <a:ext cx="180975" cy="180975"/>
              <a:chOff x="1014" y="1020"/>
              <a:chExt cx="114" cy="114"/>
            </a:xfrm>
          </p:grpSpPr>
          <p:sp>
            <p:nvSpPr>
              <p:cNvPr id="54" name="Oval 924"/>
              <p:cNvSpPr>
                <a:spLocks noChangeArrowheads="1"/>
              </p:cNvSpPr>
              <p:nvPr/>
            </p:nvSpPr>
            <p:spPr bwMode="auto">
              <a:xfrm>
                <a:off x="1014" y="1020"/>
                <a:ext cx="114" cy="114"/>
              </a:xfrm>
              <a:prstGeom prst="ellipse">
                <a:avLst/>
              </a:prstGeom>
              <a:solidFill>
                <a:srgbClr val="FFFFFF"/>
              </a:solidFill>
              <a:ln>
                <a:noFill/>
              </a:ln>
              <a:effectLst/>
              <a:extLst>
                <a:ext uri="{91240B29-F687-4F45-9708-019B960494DF}"/>
                <a:ext uri="{AF507438-7753-43E0-B8FC-AC1667EBCBE1}"/>
              </a:ex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55" name="Oval 982"/>
              <p:cNvSpPr>
                <a:spLocks noChangeArrowheads="1"/>
              </p:cNvSpPr>
              <p:nvPr/>
            </p:nvSpPr>
            <p:spPr bwMode="auto">
              <a:xfrm>
                <a:off x="1043" y="1049"/>
                <a:ext cx="58" cy="58"/>
              </a:xfrm>
              <a:prstGeom prst="ellipse">
                <a:avLst/>
              </a:prstGeom>
              <a:solidFill>
                <a:srgbClr val="2F2F2F"/>
              </a:solidFill>
              <a:ln>
                <a:noFill/>
              </a:ln>
              <a:effectLst/>
              <a:extLst>
                <a:ext uri="{91240B29-F687-4F45-9708-019B960494DF}"/>
                <a:ext uri="{AF507438-7753-43E0-B8FC-AC1667EBCBE1}"/>
              </a:ex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6"/>
          <p:cNvSpPr txBox="1"/>
          <p:nvPr/>
        </p:nvSpPr>
        <p:spPr>
          <a:xfrm>
            <a:off x="1560513" y="4008438"/>
            <a:ext cx="4003675" cy="2012950"/>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管理幅度的大小，既取决于上级主管的能力和精力，也取决于这个主管所处的管理层次。一般来说，管理幅度不能太宽，一般以</a:t>
            </a:r>
            <a:r>
              <a:rPr lang="en-US" altLang="zh-CN" sz="1600" dirty="0">
                <a:solidFill>
                  <a:schemeClr val="bg1">
                    <a:lumMod val="85000"/>
                  </a:schemeClr>
                </a:solidFill>
                <a:latin typeface="微软雅黑" pitchFamily="34" charset="-122"/>
                <a:ea typeface="微软雅黑" pitchFamily="34" charset="-122"/>
              </a:rPr>
              <a:t>4-6</a:t>
            </a:r>
            <a:r>
              <a:rPr lang="zh-CN" altLang="en-US" sz="1600" dirty="0">
                <a:solidFill>
                  <a:schemeClr val="bg1">
                    <a:lumMod val="85000"/>
                  </a:schemeClr>
                </a:solidFill>
                <a:latin typeface="微软雅黑" pitchFamily="34" charset="-122"/>
                <a:ea typeface="微软雅黑" pitchFamily="34" charset="-122"/>
              </a:rPr>
              <a:t>、</a:t>
            </a:r>
            <a:r>
              <a:rPr lang="en-US" altLang="zh-CN" sz="1600" dirty="0">
                <a:solidFill>
                  <a:schemeClr val="bg1">
                    <a:lumMod val="85000"/>
                  </a:schemeClr>
                </a:solidFill>
                <a:latin typeface="微软雅黑" pitchFamily="34" charset="-122"/>
                <a:ea typeface="微软雅黑" pitchFamily="34" charset="-122"/>
              </a:rPr>
              <a:t>7</a:t>
            </a:r>
            <a:r>
              <a:rPr lang="zh-CN" altLang="en-US" sz="1600" dirty="0">
                <a:solidFill>
                  <a:schemeClr val="bg1">
                    <a:lumMod val="85000"/>
                  </a:schemeClr>
                </a:solidFill>
                <a:latin typeface="微软雅黑" pitchFamily="34" charset="-122"/>
                <a:ea typeface="微软雅黑" pitchFamily="34" charset="-122"/>
              </a:rPr>
              <a:t>人为宜；高层主管的管理幅度宜小些，基层主管的管理幅度宜大些。</a:t>
            </a:r>
            <a:endParaRPr lang="en-US" altLang="zh-CN" sz="1600" dirty="0">
              <a:solidFill>
                <a:schemeClr val="bg1">
                  <a:lumMod val="85000"/>
                </a:schemeClr>
              </a:solidFill>
              <a:latin typeface="微软雅黑" pitchFamily="34" charset="-122"/>
              <a:ea typeface="微软雅黑" pitchFamily="34" charset="-122"/>
            </a:endParaRPr>
          </a:p>
        </p:txBody>
      </p:sp>
      <p:sp>
        <p:nvSpPr>
          <p:cNvPr id="31" name="TextBox 6"/>
          <p:cNvSpPr txBox="1"/>
          <p:nvPr/>
        </p:nvSpPr>
        <p:spPr>
          <a:xfrm>
            <a:off x="5737225" y="3368675"/>
            <a:ext cx="4608513" cy="2652713"/>
          </a:xfrm>
          <a:prstGeom prst="rect">
            <a:avLst/>
          </a:prstGeom>
          <a:noFill/>
        </p:spPr>
        <p:txBody>
          <a:bodyPr>
            <a:spAutoFit/>
          </a:bodyPr>
          <a:lstStyle/>
          <a:p>
            <a:pPr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影响</a:t>
            </a:r>
            <a:r>
              <a:rPr lang="zh-CN" altLang="en-US" sz="1600" dirty="0">
                <a:solidFill>
                  <a:schemeClr val="bg1">
                    <a:lumMod val="85000"/>
                  </a:schemeClr>
                </a:solidFill>
                <a:latin typeface="微软雅黑" pitchFamily="34" charset="-122"/>
                <a:ea typeface="微软雅黑" pitchFamily="34" charset="-122"/>
              </a:rPr>
              <a:t>管理幅度的因素主要有：</a:t>
            </a:r>
            <a:endParaRPr lang="zh-CN" altLang="en-US" sz="1600" dirty="0">
              <a:solidFill>
                <a:schemeClr val="bg1">
                  <a:lumMod val="85000"/>
                </a:schemeClr>
              </a:solidFill>
              <a:latin typeface="微软雅黑" pitchFamily="34" charset="-122"/>
              <a:ea typeface="微软雅黑" pitchFamily="34" charset="-122"/>
            </a:endParaRP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管理</a:t>
            </a:r>
            <a:r>
              <a:rPr lang="zh-CN" altLang="en-US" sz="1600" dirty="0">
                <a:solidFill>
                  <a:schemeClr val="bg1">
                    <a:lumMod val="85000"/>
                  </a:schemeClr>
                </a:solidFill>
                <a:latin typeface="微软雅黑" pitchFamily="34" charset="-122"/>
                <a:ea typeface="微软雅黑" pitchFamily="34" charset="-122"/>
              </a:rPr>
              <a:t>者及下属胜任工作的能力</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下属</a:t>
            </a:r>
            <a:r>
              <a:rPr lang="zh-CN" altLang="en-US" sz="1600" dirty="0">
                <a:solidFill>
                  <a:schemeClr val="bg1">
                    <a:lumMod val="85000"/>
                  </a:schemeClr>
                </a:solidFill>
                <a:latin typeface="微软雅黑" pitchFamily="34" charset="-122"/>
                <a:ea typeface="微软雅黑" pitchFamily="34" charset="-122"/>
              </a:rPr>
              <a:t>人员在地域上集中与分散的程度以及通讯的条件</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工作</a:t>
            </a:r>
            <a:r>
              <a:rPr lang="zh-CN" altLang="en-US" sz="1600" dirty="0">
                <a:solidFill>
                  <a:schemeClr val="bg1">
                    <a:lumMod val="85000"/>
                  </a:schemeClr>
                </a:solidFill>
                <a:latin typeface="微软雅黑" pitchFamily="34" charset="-122"/>
                <a:ea typeface="微软雅黑" pitchFamily="34" charset="-122"/>
              </a:rPr>
              <a:t>的复杂和难易程度</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工作</a:t>
            </a:r>
            <a:r>
              <a:rPr lang="zh-CN" altLang="en-US" sz="1600" dirty="0">
                <a:solidFill>
                  <a:schemeClr val="bg1">
                    <a:lumMod val="85000"/>
                  </a:schemeClr>
                </a:solidFill>
                <a:latin typeface="微软雅黑" pitchFamily="34" charset="-122"/>
                <a:ea typeface="微软雅黑" pitchFamily="34" charset="-122"/>
              </a:rPr>
              <a:t>的标准化程度及相似性</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组织</a:t>
            </a:r>
            <a:r>
              <a:rPr lang="zh-CN" altLang="en-US" sz="1600" dirty="0">
                <a:solidFill>
                  <a:schemeClr val="bg1">
                    <a:lumMod val="85000"/>
                  </a:schemeClr>
                </a:solidFill>
                <a:latin typeface="微软雅黑" pitchFamily="34" charset="-122"/>
                <a:ea typeface="微软雅黑" pitchFamily="34" charset="-122"/>
              </a:rPr>
              <a:t>与环境变化的速度</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342900" indent="-342900" fontAlgn="auto">
              <a:lnSpc>
                <a:spcPct val="130000"/>
              </a:lnSpc>
              <a:spcBef>
                <a:spcPts val="0"/>
              </a:spcBef>
              <a:spcAft>
                <a:spcPts val="0"/>
              </a:spcAft>
              <a:buFont typeface="+mj-ea"/>
              <a:buAutoNum type="circleNumDbPlain"/>
              <a:defRPr/>
            </a:pPr>
            <a:r>
              <a:rPr lang="zh-CN" altLang="en-US" sz="1600" dirty="0">
                <a:solidFill>
                  <a:schemeClr val="bg1">
                    <a:lumMod val="85000"/>
                  </a:schemeClr>
                </a:solidFill>
                <a:latin typeface="微软雅黑" pitchFamily="34" charset="-122"/>
                <a:ea typeface="微软雅黑" pitchFamily="34" charset="-122"/>
              </a:rPr>
              <a:t>组织</a:t>
            </a:r>
            <a:r>
              <a:rPr lang="zh-CN" altLang="en-US" sz="1600" dirty="0">
                <a:solidFill>
                  <a:schemeClr val="bg1">
                    <a:lumMod val="85000"/>
                  </a:schemeClr>
                </a:solidFill>
                <a:latin typeface="微软雅黑" pitchFamily="34" charset="-122"/>
                <a:ea typeface="微软雅黑" pitchFamily="34" charset="-122"/>
              </a:rPr>
              <a:t>的凝聚力程度；</a:t>
            </a:r>
          </a:p>
        </p:txBody>
      </p:sp>
      <p:cxnSp>
        <p:nvCxnSpPr>
          <p:cNvPr id="37891" name="直接连接符 33"/>
          <p:cNvCxnSpPr>
            <a:cxnSpLocks noChangeShapeType="1"/>
          </p:cNvCxnSpPr>
          <p:nvPr/>
        </p:nvCxnSpPr>
        <p:spPr bwMode="auto">
          <a:xfrm>
            <a:off x="1631950" y="6283325"/>
            <a:ext cx="8210550" cy="0"/>
          </a:xfrm>
          <a:prstGeom prst="line">
            <a:avLst/>
          </a:prstGeom>
          <a:noFill/>
          <a:ln w="12700" cap="rnd" algn="ctr">
            <a:solidFill>
              <a:srgbClr val="99CC00"/>
            </a:solidFill>
            <a:prstDash val="sysDash"/>
            <a:round/>
            <a:headEnd type="oval" w="med" len="med"/>
            <a:tailEnd type="oval" w="med" len="med"/>
          </a:ln>
        </p:spPr>
      </p:cxnSp>
      <p:grpSp>
        <p:nvGrpSpPr>
          <p:cNvPr id="37892" name="组合 34"/>
          <p:cNvGrpSpPr>
            <a:grpSpLocks/>
          </p:cNvGrpSpPr>
          <p:nvPr/>
        </p:nvGrpSpPr>
        <p:grpSpPr bwMode="auto">
          <a:xfrm>
            <a:off x="5737225" y="2184400"/>
            <a:ext cx="3816350" cy="488950"/>
            <a:chOff x="5737547" y="2220656"/>
            <a:chExt cx="3816424" cy="488264"/>
          </a:xfrm>
        </p:grpSpPr>
        <p:sp>
          <p:nvSpPr>
            <p:cNvPr id="36" name="AutoShape 1013"/>
            <p:cNvSpPr>
              <a:spLocks noChangeArrowheads="1"/>
            </p:cNvSpPr>
            <p:nvPr/>
          </p:nvSpPr>
          <p:spPr bwMode="auto">
            <a:xfrm>
              <a:off x="5737547" y="2220656"/>
              <a:ext cx="3816424" cy="488264"/>
            </a:xfrm>
            <a:prstGeom prst="roundRect">
              <a:avLst>
                <a:gd name="adj" fmla="val 14304"/>
              </a:avLst>
            </a:prstGeom>
            <a:solidFill>
              <a:srgbClr val="C0C0C0">
                <a:alpha val="20000"/>
              </a:srgbClr>
            </a:solidFill>
            <a:ln w="9525" cap="rnd" algn="ctr">
              <a:solidFill>
                <a:srgbClr val="FFFFFF"/>
              </a:solidFill>
              <a:prstDash val="sysDash"/>
              <a:round/>
              <a:headEnd/>
              <a:tailEnd/>
            </a:ln>
            <a:effectLst>
              <a:outerShdw dist="35921" dir="2700000" algn="ctr" rotWithShape="0">
                <a:srgbClr val="000000">
                  <a:alpha val="50000"/>
                </a:srgbClr>
              </a:outerShdw>
            </a:effec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37894" name="Rectangle 1018"/>
            <p:cNvSpPr>
              <a:spLocks noChangeArrowheads="1"/>
            </p:cNvSpPr>
            <p:nvPr/>
          </p:nvSpPr>
          <p:spPr bwMode="auto">
            <a:xfrm>
              <a:off x="6042347" y="2295511"/>
              <a:ext cx="2647528" cy="338554"/>
            </a:xfrm>
            <a:prstGeom prst="rect">
              <a:avLst/>
            </a:prstGeom>
            <a:noFill/>
            <a:ln w="9525">
              <a:noFill/>
              <a:miter lim="800000"/>
              <a:headEnd/>
              <a:tailEnd/>
            </a:ln>
          </p:spPr>
          <p:txBody>
            <a:bodyPr>
              <a:spAutoFit/>
            </a:bodyPr>
            <a:lstStyle/>
            <a:p>
              <a:pPr algn="ctr" latinLnBrk="1"/>
              <a:r>
                <a:rPr kumimoji="1" lang="en-US" altLang="zh-CN" sz="1600">
                  <a:solidFill>
                    <a:srgbClr val="FFFFFF"/>
                  </a:solidFill>
                  <a:latin typeface="微软雅黑"/>
                  <a:ea typeface="微软雅黑"/>
                  <a:cs typeface="微软雅黑"/>
                </a:rPr>
                <a:t>1</a:t>
              </a:r>
              <a:r>
                <a:rPr kumimoji="1" lang="zh-CN" altLang="en-US" sz="1600">
                  <a:solidFill>
                    <a:srgbClr val="FFFFFF"/>
                  </a:solidFill>
                  <a:latin typeface="微软雅黑"/>
                  <a:ea typeface="微软雅黑"/>
                  <a:cs typeface="微软雅黑"/>
                </a:rPr>
                <a:t>）组织的层次与幅度</a:t>
              </a:r>
              <a:endParaRPr kumimoji="1" lang="en-US" altLang="ko-KR" sz="1600">
                <a:solidFill>
                  <a:srgbClr val="FFFFFF"/>
                </a:solidFill>
                <a:latin typeface="微软雅黑"/>
                <a:ea typeface="微软雅黑"/>
                <a:cs typeface="微软雅黑"/>
              </a:endParaRPr>
            </a:p>
          </p:txBody>
        </p:sp>
        <p:grpSp>
          <p:nvGrpSpPr>
            <p:cNvPr id="37895" name="Group 983"/>
            <p:cNvGrpSpPr>
              <a:grpSpLocks/>
            </p:cNvGrpSpPr>
            <p:nvPr/>
          </p:nvGrpSpPr>
          <p:grpSpPr bwMode="auto">
            <a:xfrm>
              <a:off x="5852244" y="2374301"/>
              <a:ext cx="180975" cy="180975"/>
              <a:chOff x="1014" y="1020"/>
              <a:chExt cx="114" cy="114"/>
            </a:xfrm>
          </p:grpSpPr>
          <p:sp>
            <p:nvSpPr>
              <p:cNvPr id="46" name="Oval 924"/>
              <p:cNvSpPr>
                <a:spLocks noChangeArrowheads="1"/>
              </p:cNvSpPr>
              <p:nvPr/>
            </p:nvSpPr>
            <p:spPr bwMode="auto">
              <a:xfrm>
                <a:off x="1014" y="1020"/>
                <a:ext cx="114" cy="114"/>
              </a:xfrm>
              <a:prstGeom prst="ellipse">
                <a:avLst/>
              </a:prstGeom>
              <a:solidFill>
                <a:srgbClr val="FFFFFF"/>
              </a:solidFill>
              <a:ln>
                <a:noFill/>
              </a:ln>
              <a:effectLst/>
              <a:extLst>
                <a:ext uri="{91240B29-F687-4F45-9708-019B960494DF}"/>
                <a:ext uri="{AF507438-7753-43E0-B8FC-AC1667EBCBE1}"/>
              </a:ex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47" name="Oval 982"/>
              <p:cNvSpPr>
                <a:spLocks noChangeArrowheads="1"/>
              </p:cNvSpPr>
              <p:nvPr/>
            </p:nvSpPr>
            <p:spPr bwMode="auto">
              <a:xfrm>
                <a:off x="1043" y="1049"/>
                <a:ext cx="58" cy="58"/>
              </a:xfrm>
              <a:prstGeom prst="ellipse">
                <a:avLst/>
              </a:prstGeom>
              <a:solidFill>
                <a:srgbClr val="2F2F2F"/>
              </a:solidFill>
              <a:ln>
                <a:noFill/>
              </a:ln>
              <a:effectLst/>
              <a:extLst>
                <a:ext uri="{91240B29-F687-4F45-9708-019B960494DF}"/>
                <a:ext uri="{AF507438-7753-43E0-B8FC-AC1667EBCBE1}"/>
              </a:ex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3" name="直接连接符 45"/>
          <p:cNvCxnSpPr>
            <a:cxnSpLocks noChangeShapeType="1"/>
          </p:cNvCxnSpPr>
          <p:nvPr/>
        </p:nvCxnSpPr>
        <p:spPr bwMode="auto">
          <a:xfrm>
            <a:off x="2789238" y="4440238"/>
            <a:ext cx="7916862" cy="0"/>
          </a:xfrm>
          <a:prstGeom prst="line">
            <a:avLst/>
          </a:prstGeom>
          <a:noFill/>
          <a:ln w="12700" cap="rnd" algn="ctr">
            <a:solidFill>
              <a:srgbClr val="99CC00"/>
            </a:solidFill>
            <a:prstDash val="sysDash"/>
            <a:round/>
            <a:headEnd type="oval" w="med" len="med"/>
            <a:tailEnd type="oval" w="med" len="med"/>
          </a:ln>
        </p:spPr>
      </p:cxnSp>
      <p:grpSp>
        <p:nvGrpSpPr>
          <p:cNvPr id="38914" name="组合 49"/>
          <p:cNvGrpSpPr>
            <a:grpSpLocks/>
          </p:cNvGrpSpPr>
          <p:nvPr/>
        </p:nvGrpSpPr>
        <p:grpSpPr bwMode="auto">
          <a:xfrm>
            <a:off x="5737225" y="2184400"/>
            <a:ext cx="3816350" cy="488950"/>
            <a:chOff x="5737547" y="2220656"/>
            <a:chExt cx="3816424" cy="488264"/>
          </a:xfrm>
        </p:grpSpPr>
        <p:sp>
          <p:nvSpPr>
            <p:cNvPr id="51" name="AutoShape 1013"/>
            <p:cNvSpPr>
              <a:spLocks noChangeArrowheads="1"/>
            </p:cNvSpPr>
            <p:nvPr/>
          </p:nvSpPr>
          <p:spPr bwMode="auto">
            <a:xfrm>
              <a:off x="5737547" y="2220656"/>
              <a:ext cx="3816424" cy="488264"/>
            </a:xfrm>
            <a:prstGeom prst="roundRect">
              <a:avLst>
                <a:gd name="adj" fmla="val 14304"/>
              </a:avLst>
            </a:prstGeom>
            <a:solidFill>
              <a:srgbClr val="C0C0C0">
                <a:alpha val="20000"/>
              </a:srgbClr>
            </a:solidFill>
            <a:ln w="9525" cap="rnd" algn="ctr">
              <a:solidFill>
                <a:srgbClr val="FFFFFF"/>
              </a:solidFill>
              <a:prstDash val="sysDash"/>
              <a:round/>
              <a:headEnd/>
              <a:tailEnd/>
            </a:ln>
            <a:effectLst>
              <a:outerShdw dist="35921" dir="2700000" algn="ctr" rotWithShape="0">
                <a:srgbClr val="000000">
                  <a:alpha val="50000"/>
                </a:srgbClr>
              </a:outerShdw>
            </a:effec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38931" name="Rectangle 1018"/>
            <p:cNvSpPr>
              <a:spLocks noChangeArrowheads="1"/>
            </p:cNvSpPr>
            <p:nvPr/>
          </p:nvSpPr>
          <p:spPr bwMode="auto">
            <a:xfrm>
              <a:off x="6042347" y="2295511"/>
              <a:ext cx="2647528" cy="338554"/>
            </a:xfrm>
            <a:prstGeom prst="rect">
              <a:avLst/>
            </a:prstGeom>
            <a:noFill/>
            <a:ln w="9525">
              <a:noFill/>
              <a:miter lim="800000"/>
              <a:headEnd/>
              <a:tailEnd/>
            </a:ln>
          </p:spPr>
          <p:txBody>
            <a:bodyPr>
              <a:spAutoFit/>
            </a:bodyPr>
            <a:lstStyle/>
            <a:p>
              <a:pPr latinLnBrk="1"/>
              <a:r>
                <a:rPr kumimoji="1" lang="en-US" altLang="zh-CN" sz="1600">
                  <a:solidFill>
                    <a:srgbClr val="FFFFFF"/>
                  </a:solidFill>
                  <a:latin typeface="微软雅黑"/>
                  <a:ea typeface="微软雅黑"/>
                  <a:cs typeface="微软雅黑"/>
                </a:rPr>
                <a:t>     2</a:t>
              </a:r>
              <a:r>
                <a:rPr kumimoji="1" lang="zh-CN" altLang="en-US" sz="1600">
                  <a:solidFill>
                    <a:srgbClr val="FFFFFF"/>
                  </a:solidFill>
                  <a:latin typeface="微软雅黑"/>
                  <a:ea typeface="微软雅黑"/>
                  <a:cs typeface="微软雅黑"/>
                </a:rPr>
                <a:t>）组织的形态</a:t>
              </a:r>
              <a:endParaRPr kumimoji="1" lang="en-US" altLang="ko-KR" sz="1600">
                <a:solidFill>
                  <a:srgbClr val="FFFFFF"/>
                </a:solidFill>
                <a:latin typeface="微软雅黑"/>
                <a:ea typeface="微软雅黑"/>
                <a:cs typeface="微软雅黑"/>
              </a:endParaRPr>
            </a:p>
          </p:txBody>
        </p:sp>
        <p:grpSp>
          <p:nvGrpSpPr>
            <p:cNvPr id="38932" name="Group 983"/>
            <p:cNvGrpSpPr>
              <a:grpSpLocks/>
            </p:cNvGrpSpPr>
            <p:nvPr/>
          </p:nvGrpSpPr>
          <p:grpSpPr bwMode="auto">
            <a:xfrm>
              <a:off x="5852244" y="2374301"/>
              <a:ext cx="180975" cy="180975"/>
              <a:chOff x="1014" y="1020"/>
              <a:chExt cx="114" cy="114"/>
            </a:xfrm>
          </p:grpSpPr>
          <p:sp>
            <p:nvSpPr>
              <p:cNvPr id="54" name="Oval 924"/>
              <p:cNvSpPr>
                <a:spLocks noChangeArrowheads="1"/>
              </p:cNvSpPr>
              <p:nvPr/>
            </p:nvSpPr>
            <p:spPr bwMode="auto">
              <a:xfrm>
                <a:off x="1014" y="1020"/>
                <a:ext cx="114" cy="114"/>
              </a:xfrm>
              <a:prstGeom prst="ellipse">
                <a:avLst/>
              </a:prstGeom>
              <a:solidFill>
                <a:srgbClr val="FFFFFF"/>
              </a:solidFill>
              <a:ln>
                <a:noFill/>
              </a:ln>
              <a:effectLst/>
              <a:extLst>
                <a:ext uri="{91240B29-F687-4F45-9708-019B960494DF}"/>
                <a:ext uri="{AF507438-7753-43E0-B8FC-AC1667EBCBE1}"/>
              </a:ex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55" name="Oval 982"/>
              <p:cNvSpPr>
                <a:spLocks noChangeArrowheads="1"/>
              </p:cNvSpPr>
              <p:nvPr/>
            </p:nvSpPr>
            <p:spPr bwMode="auto">
              <a:xfrm>
                <a:off x="1043" y="1049"/>
                <a:ext cx="58" cy="58"/>
              </a:xfrm>
              <a:prstGeom prst="ellipse">
                <a:avLst/>
              </a:prstGeom>
              <a:solidFill>
                <a:srgbClr val="2F2F2F"/>
              </a:solidFill>
              <a:ln>
                <a:noFill/>
              </a:ln>
              <a:effectLst/>
              <a:extLst>
                <a:ext uri="{91240B29-F687-4F45-9708-019B960494DF}"/>
                <a:ext uri="{AF507438-7753-43E0-B8FC-AC1667EBCBE1}"/>
              </a:ex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grpSp>
      </p:grpSp>
      <p:grpSp>
        <p:nvGrpSpPr>
          <p:cNvPr id="38915" name="组合 28"/>
          <p:cNvGrpSpPr>
            <a:grpSpLocks/>
          </p:cNvGrpSpPr>
          <p:nvPr/>
        </p:nvGrpSpPr>
        <p:grpSpPr bwMode="auto">
          <a:xfrm>
            <a:off x="1560513" y="5106988"/>
            <a:ext cx="1633537" cy="1150937"/>
            <a:chOff x="2598738" y="1787524"/>
            <a:chExt cx="3946525" cy="3282951"/>
          </a:xfrm>
        </p:grpSpPr>
        <p:sp>
          <p:nvSpPr>
            <p:cNvPr id="30" name="任意多边形 29"/>
            <p:cNvSpPr/>
            <p:nvPr/>
          </p:nvSpPr>
          <p:spPr bwMode="auto">
            <a:xfrm>
              <a:off x="2598738" y="3671259"/>
              <a:ext cx="3946525" cy="1399216"/>
            </a:xfrm>
            <a:custGeom>
              <a:avLst/>
              <a:gdLst>
                <a:gd name="connsiteX0" fmla="*/ 0 w 3781167"/>
                <a:gd name="connsiteY0" fmla="*/ 568411 h 1322173"/>
                <a:gd name="connsiteX1" fmla="*/ 1902940 w 3781167"/>
                <a:gd name="connsiteY1" fmla="*/ 0 h 1322173"/>
                <a:gd name="connsiteX2" fmla="*/ 3781167 w 3781167"/>
                <a:gd name="connsiteY2" fmla="*/ 580767 h 1322173"/>
                <a:gd name="connsiteX3" fmla="*/ 1915297 w 3781167"/>
                <a:gd name="connsiteY3" fmla="*/ 1322173 h 1322173"/>
                <a:gd name="connsiteX4" fmla="*/ 0 w 3781167"/>
                <a:gd name="connsiteY4" fmla="*/ 568411 h 1322173"/>
                <a:gd name="connsiteX0" fmla="*/ 0 w 3781167"/>
                <a:gd name="connsiteY0" fmla="*/ 568411 h 1322173"/>
                <a:gd name="connsiteX1" fmla="*/ 1928340 w 3781167"/>
                <a:gd name="connsiteY1" fmla="*/ 0 h 1322173"/>
                <a:gd name="connsiteX2" fmla="*/ 3781167 w 3781167"/>
                <a:gd name="connsiteY2" fmla="*/ 580767 h 1322173"/>
                <a:gd name="connsiteX3" fmla="*/ 1915297 w 3781167"/>
                <a:gd name="connsiteY3" fmla="*/ 1322173 h 1322173"/>
                <a:gd name="connsiteX4" fmla="*/ 0 w 3781167"/>
                <a:gd name="connsiteY4" fmla="*/ 568411 h 1322173"/>
                <a:gd name="connsiteX0" fmla="*/ 0 w 3781167"/>
                <a:gd name="connsiteY0" fmla="*/ 568411 h 1322173"/>
                <a:gd name="connsiteX1" fmla="*/ 1928340 w 3781167"/>
                <a:gd name="connsiteY1" fmla="*/ 0 h 1322173"/>
                <a:gd name="connsiteX2" fmla="*/ 3781167 w 3781167"/>
                <a:gd name="connsiteY2" fmla="*/ 580767 h 1322173"/>
                <a:gd name="connsiteX3" fmla="*/ 1940697 w 3781167"/>
                <a:gd name="connsiteY3" fmla="*/ 1322173 h 1322173"/>
                <a:gd name="connsiteX4" fmla="*/ 0 w 3781167"/>
                <a:gd name="connsiteY4" fmla="*/ 568411 h 1322173"/>
                <a:gd name="connsiteX0" fmla="*/ 0 w 3781167"/>
                <a:gd name="connsiteY0" fmla="*/ 568411 h 1334873"/>
                <a:gd name="connsiteX1" fmla="*/ 1928340 w 3781167"/>
                <a:gd name="connsiteY1" fmla="*/ 0 h 1334873"/>
                <a:gd name="connsiteX2" fmla="*/ 3781167 w 3781167"/>
                <a:gd name="connsiteY2" fmla="*/ 580767 h 1334873"/>
                <a:gd name="connsiteX3" fmla="*/ 1940697 w 3781167"/>
                <a:gd name="connsiteY3" fmla="*/ 1334873 h 1334873"/>
                <a:gd name="connsiteX4" fmla="*/ 0 w 3781167"/>
                <a:gd name="connsiteY4" fmla="*/ 568411 h 1334873"/>
                <a:gd name="connsiteX0" fmla="*/ 0 w 3781167"/>
                <a:gd name="connsiteY0" fmla="*/ 568411 h 1338048"/>
                <a:gd name="connsiteX1" fmla="*/ 1928340 w 3781167"/>
                <a:gd name="connsiteY1" fmla="*/ 0 h 1338048"/>
                <a:gd name="connsiteX2" fmla="*/ 3781167 w 3781167"/>
                <a:gd name="connsiteY2" fmla="*/ 580767 h 1338048"/>
                <a:gd name="connsiteX3" fmla="*/ 1924822 w 3781167"/>
                <a:gd name="connsiteY3" fmla="*/ 1338048 h 1338048"/>
                <a:gd name="connsiteX4" fmla="*/ 0 w 3781167"/>
                <a:gd name="connsiteY4" fmla="*/ 568411 h 1338048"/>
                <a:gd name="connsiteX0" fmla="*/ 0 w 3781167"/>
                <a:gd name="connsiteY0" fmla="*/ 568411 h 1334873"/>
                <a:gd name="connsiteX1" fmla="*/ 1928340 w 3781167"/>
                <a:gd name="connsiteY1" fmla="*/ 0 h 1334873"/>
                <a:gd name="connsiteX2" fmla="*/ 3781167 w 3781167"/>
                <a:gd name="connsiteY2" fmla="*/ 580767 h 1334873"/>
                <a:gd name="connsiteX3" fmla="*/ 1927997 w 3781167"/>
                <a:gd name="connsiteY3" fmla="*/ 1334873 h 1334873"/>
                <a:gd name="connsiteX4" fmla="*/ 0 w 3781167"/>
                <a:gd name="connsiteY4" fmla="*/ 568411 h 1334873"/>
                <a:gd name="connsiteX0" fmla="*/ 0 w 3809742"/>
                <a:gd name="connsiteY0" fmla="*/ 568411 h 1334873"/>
                <a:gd name="connsiteX1" fmla="*/ 1928340 w 3809742"/>
                <a:gd name="connsiteY1" fmla="*/ 0 h 1334873"/>
                <a:gd name="connsiteX2" fmla="*/ 3809742 w 3809742"/>
                <a:gd name="connsiteY2" fmla="*/ 599817 h 1334873"/>
                <a:gd name="connsiteX3" fmla="*/ 1927997 w 3809742"/>
                <a:gd name="connsiteY3" fmla="*/ 1334873 h 1334873"/>
                <a:gd name="connsiteX4" fmla="*/ 0 w 3809742"/>
                <a:gd name="connsiteY4" fmla="*/ 568411 h 1334873"/>
                <a:gd name="connsiteX0" fmla="*/ 0 w 3809742"/>
                <a:gd name="connsiteY0" fmla="*/ 558886 h 1334873"/>
                <a:gd name="connsiteX1" fmla="*/ 1928340 w 3809742"/>
                <a:gd name="connsiteY1" fmla="*/ 0 h 1334873"/>
                <a:gd name="connsiteX2" fmla="*/ 3809742 w 3809742"/>
                <a:gd name="connsiteY2" fmla="*/ 599817 h 1334873"/>
                <a:gd name="connsiteX3" fmla="*/ 1927997 w 3809742"/>
                <a:gd name="connsiteY3" fmla="*/ 1334873 h 1334873"/>
                <a:gd name="connsiteX4" fmla="*/ 0 w 3809742"/>
                <a:gd name="connsiteY4" fmla="*/ 558886 h 1334873"/>
                <a:gd name="connsiteX0" fmla="*/ 0 w 3793867"/>
                <a:gd name="connsiteY0" fmla="*/ 549361 h 1334873"/>
                <a:gd name="connsiteX1" fmla="*/ 1912465 w 3793867"/>
                <a:gd name="connsiteY1" fmla="*/ 0 h 1334873"/>
                <a:gd name="connsiteX2" fmla="*/ 3793867 w 3793867"/>
                <a:gd name="connsiteY2" fmla="*/ 599817 h 1334873"/>
                <a:gd name="connsiteX3" fmla="*/ 1912122 w 3793867"/>
                <a:gd name="connsiteY3" fmla="*/ 1334873 h 1334873"/>
                <a:gd name="connsiteX4" fmla="*/ 0 w 3793867"/>
                <a:gd name="connsiteY4" fmla="*/ 549361 h 1334873"/>
                <a:gd name="connsiteX0" fmla="*/ 0 w 3768467"/>
                <a:gd name="connsiteY0" fmla="*/ 552536 h 1334873"/>
                <a:gd name="connsiteX1" fmla="*/ 1887065 w 3768467"/>
                <a:gd name="connsiteY1" fmla="*/ 0 h 1334873"/>
                <a:gd name="connsiteX2" fmla="*/ 3768467 w 3768467"/>
                <a:gd name="connsiteY2" fmla="*/ 599817 h 1334873"/>
                <a:gd name="connsiteX3" fmla="*/ 1886722 w 3768467"/>
                <a:gd name="connsiteY3" fmla="*/ 1334873 h 1334873"/>
                <a:gd name="connsiteX4" fmla="*/ 0 w 3768467"/>
                <a:gd name="connsiteY4" fmla="*/ 552536 h 1334873"/>
                <a:gd name="connsiteX0" fmla="*/ 0 w 3806567"/>
                <a:gd name="connsiteY0" fmla="*/ 555711 h 1334873"/>
                <a:gd name="connsiteX1" fmla="*/ 1925165 w 3806567"/>
                <a:gd name="connsiteY1" fmla="*/ 0 h 1334873"/>
                <a:gd name="connsiteX2" fmla="*/ 3806567 w 3806567"/>
                <a:gd name="connsiteY2" fmla="*/ 599817 h 1334873"/>
                <a:gd name="connsiteX3" fmla="*/ 1924822 w 3806567"/>
                <a:gd name="connsiteY3" fmla="*/ 1334873 h 1334873"/>
                <a:gd name="connsiteX4" fmla="*/ 0 w 3806567"/>
                <a:gd name="connsiteY4" fmla="*/ 555711 h 1334873"/>
                <a:gd name="connsiteX0" fmla="*/ 0 w 3784342"/>
                <a:gd name="connsiteY0" fmla="*/ 555711 h 1334873"/>
                <a:gd name="connsiteX1" fmla="*/ 1902940 w 3784342"/>
                <a:gd name="connsiteY1" fmla="*/ 0 h 1334873"/>
                <a:gd name="connsiteX2" fmla="*/ 3784342 w 3784342"/>
                <a:gd name="connsiteY2" fmla="*/ 599817 h 1334873"/>
                <a:gd name="connsiteX3" fmla="*/ 1902597 w 3784342"/>
                <a:gd name="connsiteY3" fmla="*/ 1334873 h 1334873"/>
                <a:gd name="connsiteX4" fmla="*/ 0 w 3784342"/>
                <a:gd name="connsiteY4" fmla="*/ 555711 h 1334873"/>
                <a:gd name="connsiteX0" fmla="*/ 0 w 3784342"/>
                <a:gd name="connsiteY0" fmla="*/ 539836 h 1334873"/>
                <a:gd name="connsiteX1" fmla="*/ 1902940 w 3784342"/>
                <a:gd name="connsiteY1" fmla="*/ 0 h 1334873"/>
                <a:gd name="connsiteX2" fmla="*/ 3784342 w 3784342"/>
                <a:gd name="connsiteY2" fmla="*/ 599817 h 1334873"/>
                <a:gd name="connsiteX3" fmla="*/ 1902597 w 3784342"/>
                <a:gd name="connsiteY3" fmla="*/ 1334873 h 1334873"/>
                <a:gd name="connsiteX4" fmla="*/ 0 w 3784342"/>
                <a:gd name="connsiteY4" fmla="*/ 539836 h 1334873"/>
                <a:gd name="connsiteX0" fmla="*/ 0 w 3800217"/>
                <a:gd name="connsiteY0" fmla="*/ 555711 h 1334873"/>
                <a:gd name="connsiteX1" fmla="*/ 1918815 w 3800217"/>
                <a:gd name="connsiteY1" fmla="*/ 0 h 1334873"/>
                <a:gd name="connsiteX2" fmla="*/ 3800217 w 3800217"/>
                <a:gd name="connsiteY2" fmla="*/ 599817 h 1334873"/>
                <a:gd name="connsiteX3" fmla="*/ 1918472 w 3800217"/>
                <a:gd name="connsiteY3" fmla="*/ 1334873 h 1334873"/>
                <a:gd name="connsiteX4" fmla="*/ 0 w 3800217"/>
                <a:gd name="connsiteY4" fmla="*/ 555711 h 1334873"/>
                <a:gd name="connsiteX0" fmla="*/ 0 w 3787517"/>
                <a:gd name="connsiteY0" fmla="*/ 552536 h 1334873"/>
                <a:gd name="connsiteX1" fmla="*/ 1906115 w 3787517"/>
                <a:gd name="connsiteY1" fmla="*/ 0 h 1334873"/>
                <a:gd name="connsiteX2" fmla="*/ 3787517 w 3787517"/>
                <a:gd name="connsiteY2" fmla="*/ 599817 h 1334873"/>
                <a:gd name="connsiteX3" fmla="*/ 1905772 w 3787517"/>
                <a:gd name="connsiteY3" fmla="*/ 1334873 h 1334873"/>
                <a:gd name="connsiteX4" fmla="*/ 0 w 3787517"/>
                <a:gd name="connsiteY4" fmla="*/ 552536 h 1334873"/>
                <a:gd name="connsiteX0" fmla="*/ 0 w 3584317"/>
                <a:gd name="connsiteY0" fmla="*/ 520786 h 1334873"/>
                <a:gd name="connsiteX1" fmla="*/ 1702915 w 3584317"/>
                <a:gd name="connsiteY1" fmla="*/ 0 h 1334873"/>
                <a:gd name="connsiteX2" fmla="*/ 3584317 w 3584317"/>
                <a:gd name="connsiteY2" fmla="*/ 599817 h 1334873"/>
                <a:gd name="connsiteX3" fmla="*/ 1702572 w 3584317"/>
                <a:gd name="connsiteY3" fmla="*/ 1334873 h 1334873"/>
                <a:gd name="connsiteX4" fmla="*/ 0 w 3584317"/>
                <a:gd name="connsiteY4" fmla="*/ 520786 h 1334873"/>
                <a:gd name="connsiteX0" fmla="*/ 0 w 3793867"/>
                <a:gd name="connsiteY0" fmla="*/ 549361 h 1334873"/>
                <a:gd name="connsiteX1" fmla="*/ 1912465 w 3793867"/>
                <a:gd name="connsiteY1" fmla="*/ 0 h 1334873"/>
                <a:gd name="connsiteX2" fmla="*/ 3793867 w 3793867"/>
                <a:gd name="connsiteY2" fmla="*/ 599817 h 1334873"/>
                <a:gd name="connsiteX3" fmla="*/ 1912122 w 3793867"/>
                <a:gd name="connsiteY3" fmla="*/ 1334873 h 1334873"/>
                <a:gd name="connsiteX4" fmla="*/ 0 w 3793867"/>
                <a:gd name="connsiteY4" fmla="*/ 549361 h 1334873"/>
                <a:gd name="connsiteX0" fmla="*/ 0 w 3809742"/>
                <a:gd name="connsiteY0" fmla="*/ 555711 h 1334873"/>
                <a:gd name="connsiteX1" fmla="*/ 1928340 w 3809742"/>
                <a:gd name="connsiteY1" fmla="*/ 0 h 1334873"/>
                <a:gd name="connsiteX2" fmla="*/ 3809742 w 3809742"/>
                <a:gd name="connsiteY2" fmla="*/ 599817 h 1334873"/>
                <a:gd name="connsiteX3" fmla="*/ 1927997 w 3809742"/>
                <a:gd name="connsiteY3" fmla="*/ 1334873 h 1334873"/>
                <a:gd name="connsiteX4" fmla="*/ 0 w 3809742"/>
                <a:gd name="connsiteY4" fmla="*/ 555711 h 1334873"/>
                <a:gd name="connsiteX0" fmla="*/ 0 w 3787517"/>
                <a:gd name="connsiteY0" fmla="*/ 552536 h 1334873"/>
                <a:gd name="connsiteX1" fmla="*/ 1906115 w 3787517"/>
                <a:gd name="connsiteY1" fmla="*/ 0 h 1334873"/>
                <a:gd name="connsiteX2" fmla="*/ 3787517 w 3787517"/>
                <a:gd name="connsiteY2" fmla="*/ 599817 h 1334873"/>
                <a:gd name="connsiteX3" fmla="*/ 1905772 w 3787517"/>
                <a:gd name="connsiteY3" fmla="*/ 1334873 h 1334873"/>
                <a:gd name="connsiteX4" fmla="*/ 0 w 3787517"/>
                <a:gd name="connsiteY4" fmla="*/ 552536 h 1334873"/>
                <a:gd name="connsiteX0" fmla="*/ 0 w 3787517"/>
                <a:gd name="connsiteY0" fmla="*/ 557299 h 1339636"/>
                <a:gd name="connsiteX1" fmla="*/ 1915640 w 3787517"/>
                <a:gd name="connsiteY1" fmla="*/ 0 h 1339636"/>
                <a:gd name="connsiteX2" fmla="*/ 3787517 w 3787517"/>
                <a:gd name="connsiteY2" fmla="*/ 604580 h 1339636"/>
                <a:gd name="connsiteX3" fmla="*/ 1905772 w 3787517"/>
                <a:gd name="connsiteY3" fmla="*/ 1339636 h 1339636"/>
                <a:gd name="connsiteX4" fmla="*/ 0 w 3787517"/>
                <a:gd name="connsiteY4" fmla="*/ 557299 h 1339636"/>
                <a:gd name="connsiteX0" fmla="*/ 0 w 3787517"/>
                <a:gd name="connsiteY0" fmla="*/ 562062 h 1344399"/>
                <a:gd name="connsiteX1" fmla="*/ 1906115 w 3787517"/>
                <a:gd name="connsiteY1" fmla="*/ 0 h 1344399"/>
                <a:gd name="connsiteX2" fmla="*/ 3787517 w 3787517"/>
                <a:gd name="connsiteY2" fmla="*/ 609343 h 1344399"/>
                <a:gd name="connsiteX3" fmla="*/ 1905772 w 3787517"/>
                <a:gd name="connsiteY3" fmla="*/ 1344399 h 1344399"/>
                <a:gd name="connsiteX4" fmla="*/ 0 w 3787517"/>
                <a:gd name="connsiteY4" fmla="*/ 562062 h 134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517" h="1344399">
                  <a:moveTo>
                    <a:pt x="0" y="562062"/>
                  </a:moveTo>
                  <a:lnTo>
                    <a:pt x="1906115" y="0"/>
                  </a:lnTo>
                  <a:lnTo>
                    <a:pt x="3787517" y="609343"/>
                  </a:lnTo>
                  <a:lnTo>
                    <a:pt x="1905772" y="1344399"/>
                  </a:lnTo>
                  <a:lnTo>
                    <a:pt x="0" y="562062"/>
                  </a:lnTo>
                  <a:close/>
                </a:path>
              </a:pathLst>
            </a:custGeom>
            <a:solidFill>
              <a:srgbClr val="6DAA2D">
                <a:lumMod val="40000"/>
                <a:lumOff val="60000"/>
              </a:srgbClr>
            </a:solidFill>
            <a:ln w="3175" cap="flat" cmpd="sng" algn="ctr">
              <a:solidFill>
                <a:srgbClr val="6DAA2D">
                  <a:lumMod val="40000"/>
                  <a:lumOff val="60000"/>
                </a:srgbClr>
              </a:solidFill>
              <a:prstDash val="solid"/>
            </a:ln>
            <a:effectLst>
              <a:outerShdw blurRad="63500" dist="88900" dir="2640000" algn="t" rotWithShape="0">
                <a:prstClr val="black">
                  <a:alpha val="15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1" name="任意多边形 30"/>
            <p:cNvSpPr/>
            <p:nvPr/>
          </p:nvSpPr>
          <p:spPr bwMode="auto">
            <a:xfrm>
              <a:off x="2603378" y="1787524"/>
              <a:ext cx="1987183" cy="3282951"/>
            </a:xfrm>
            <a:custGeom>
              <a:avLst/>
              <a:gdLst>
                <a:gd name="connsiteX0" fmla="*/ 1989437 w 1989437"/>
                <a:gd name="connsiteY0" fmla="*/ 0 h 3150973"/>
                <a:gd name="connsiteX1" fmla="*/ 1989437 w 1989437"/>
                <a:gd name="connsiteY1" fmla="*/ 3150973 h 3150973"/>
                <a:gd name="connsiteX2" fmla="*/ 0 w 1989437"/>
                <a:gd name="connsiteY2" fmla="*/ 2347784 h 3150973"/>
                <a:gd name="connsiteX3" fmla="*/ 1989437 w 1989437"/>
                <a:gd name="connsiteY3" fmla="*/ 0 h 3150973"/>
                <a:gd name="connsiteX0" fmla="*/ 1908474 w 1908474"/>
                <a:gd name="connsiteY0" fmla="*/ 0 h 3150973"/>
                <a:gd name="connsiteX1" fmla="*/ 1908474 w 1908474"/>
                <a:gd name="connsiteY1" fmla="*/ 3150973 h 3150973"/>
                <a:gd name="connsiteX2" fmla="*/ 0 w 1908474"/>
                <a:gd name="connsiteY2" fmla="*/ 2371597 h 3150973"/>
                <a:gd name="connsiteX3" fmla="*/ 1908474 w 1908474"/>
                <a:gd name="connsiteY3" fmla="*/ 0 h 3150973"/>
              </a:gdLst>
              <a:ahLst/>
              <a:cxnLst>
                <a:cxn ang="0">
                  <a:pos x="connsiteX0" y="connsiteY0"/>
                </a:cxn>
                <a:cxn ang="0">
                  <a:pos x="connsiteX1" y="connsiteY1"/>
                </a:cxn>
                <a:cxn ang="0">
                  <a:pos x="connsiteX2" y="connsiteY2"/>
                </a:cxn>
                <a:cxn ang="0">
                  <a:pos x="connsiteX3" y="connsiteY3"/>
                </a:cxn>
              </a:cxnLst>
              <a:rect l="l" t="t" r="r" b="b"/>
              <a:pathLst>
                <a:path w="1908474" h="3150973">
                  <a:moveTo>
                    <a:pt x="1908474" y="0"/>
                  </a:moveTo>
                  <a:lnTo>
                    <a:pt x="1908474" y="3150973"/>
                  </a:lnTo>
                  <a:lnTo>
                    <a:pt x="0" y="2371597"/>
                  </a:lnTo>
                  <a:lnTo>
                    <a:pt x="1908474" y="0"/>
                  </a:lnTo>
                  <a:close/>
                </a:path>
              </a:pathLst>
            </a:custGeom>
            <a:gradFill>
              <a:gsLst>
                <a:gs pos="25000">
                  <a:srgbClr val="6DAA2D">
                    <a:lumMod val="40000"/>
                    <a:lumOff val="60000"/>
                    <a:alpha val="50000"/>
                  </a:srgbClr>
                </a:gs>
                <a:gs pos="63000">
                  <a:srgbClr val="6DAA2D">
                    <a:lumMod val="60000"/>
                    <a:lumOff val="40000"/>
                    <a:alpha val="70000"/>
                  </a:srgbClr>
                </a:gs>
                <a:gs pos="100000">
                  <a:srgbClr val="6DAA2D">
                    <a:alpha val="50000"/>
                  </a:srgbClr>
                </a:gs>
              </a:gsLst>
              <a:lin ang="5400000" scaled="0"/>
            </a:gradFill>
            <a:ln w="3175" cap="flat" cmpd="sng" algn="ctr">
              <a:solidFill>
                <a:srgbClr val="6DAA2D">
                  <a:lumMod val="40000"/>
                  <a:lumOff val="60000"/>
                </a:srgb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3" name="任意多边形 32"/>
            <p:cNvSpPr/>
            <p:nvPr/>
          </p:nvSpPr>
          <p:spPr bwMode="auto">
            <a:xfrm flipH="1">
              <a:off x="4585425" y="1787524"/>
              <a:ext cx="1959838" cy="3282951"/>
            </a:xfrm>
            <a:custGeom>
              <a:avLst/>
              <a:gdLst>
                <a:gd name="connsiteX0" fmla="*/ 1989437 w 1989437"/>
                <a:gd name="connsiteY0" fmla="*/ 0 h 3150973"/>
                <a:gd name="connsiteX1" fmla="*/ 1989437 w 1989437"/>
                <a:gd name="connsiteY1" fmla="*/ 3150973 h 3150973"/>
                <a:gd name="connsiteX2" fmla="*/ 0 w 1989437"/>
                <a:gd name="connsiteY2" fmla="*/ 2347784 h 3150973"/>
                <a:gd name="connsiteX3" fmla="*/ 1989437 w 1989437"/>
                <a:gd name="connsiteY3" fmla="*/ 0 h 3150973"/>
                <a:gd name="connsiteX0" fmla="*/ 1879900 w 1879900"/>
                <a:gd name="connsiteY0" fmla="*/ 0 h 3150973"/>
                <a:gd name="connsiteX1" fmla="*/ 1879900 w 1879900"/>
                <a:gd name="connsiteY1" fmla="*/ 3150973 h 3150973"/>
                <a:gd name="connsiteX2" fmla="*/ 0 w 1879900"/>
                <a:gd name="connsiteY2" fmla="*/ 2414459 h 3150973"/>
                <a:gd name="connsiteX3" fmla="*/ 1879900 w 1879900"/>
                <a:gd name="connsiteY3" fmla="*/ 0 h 3150973"/>
              </a:gdLst>
              <a:ahLst/>
              <a:cxnLst>
                <a:cxn ang="0">
                  <a:pos x="connsiteX0" y="connsiteY0"/>
                </a:cxn>
                <a:cxn ang="0">
                  <a:pos x="connsiteX1" y="connsiteY1"/>
                </a:cxn>
                <a:cxn ang="0">
                  <a:pos x="connsiteX2" y="connsiteY2"/>
                </a:cxn>
                <a:cxn ang="0">
                  <a:pos x="connsiteX3" y="connsiteY3"/>
                </a:cxn>
              </a:cxnLst>
              <a:rect l="l" t="t" r="r" b="b"/>
              <a:pathLst>
                <a:path w="1879900" h="3150973">
                  <a:moveTo>
                    <a:pt x="1879900" y="0"/>
                  </a:moveTo>
                  <a:lnTo>
                    <a:pt x="1879900" y="3150973"/>
                  </a:lnTo>
                  <a:lnTo>
                    <a:pt x="0" y="2414459"/>
                  </a:lnTo>
                  <a:lnTo>
                    <a:pt x="1879900" y="0"/>
                  </a:lnTo>
                  <a:close/>
                </a:path>
              </a:pathLst>
            </a:custGeom>
            <a:solidFill>
              <a:srgbClr val="6DAA2D">
                <a:alpha val="70000"/>
              </a:srgbClr>
            </a:solidFill>
            <a:ln w="3175" cap="flat" cmpd="sng" algn="ctr">
              <a:solidFill>
                <a:srgbClr val="6DAA2D">
                  <a:lumMod val="40000"/>
                  <a:lumOff val="60000"/>
                </a:srgb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grpSp>
      <p:grpSp>
        <p:nvGrpSpPr>
          <p:cNvPr id="38916" name="组合 33"/>
          <p:cNvGrpSpPr>
            <a:grpSpLocks/>
          </p:cNvGrpSpPr>
          <p:nvPr/>
        </p:nvGrpSpPr>
        <p:grpSpPr bwMode="auto">
          <a:xfrm>
            <a:off x="1801813" y="3149600"/>
            <a:ext cx="1152525" cy="1431925"/>
            <a:chOff x="2598738" y="1787524"/>
            <a:chExt cx="3946525" cy="3282951"/>
          </a:xfrm>
        </p:grpSpPr>
        <p:sp>
          <p:nvSpPr>
            <p:cNvPr id="35" name="任意多边形 34"/>
            <p:cNvSpPr/>
            <p:nvPr/>
          </p:nvSpPr>
          <p:spPr bwMode="auto">
            <a:xfrm>
              <a:off x="2598738" y="3669217"/>
              <a:ext cx="3946525" cy="1401258"/>
            </a:xfrm>
            <a:custGeom>
              <a:avLst/>
              <a:gdLst>
                <a:gd name="connsiteX0" fmla="*/ 0 w 3781167"/>
                <a:gd name="connsiteY0" fmla="*/ 568411 h 1322173"/>
                <a:gd name="connsiteX1" fmla="*/ 1902940 w 3781167"/>
                <a:gd name="connsiteY1" fmla="*/ 0 h 1322173"/>
                <a:gd name="connsiteX2" fmla="*/ 3781167 w 3781167"/>
                <a:gd name="connsiteY2" fmla="*/ 580767 h 1322173"/>
                <a:gd name="connsiteX3" fmla="*/ 1915297 w 3781167"/>
                <a:gd name="connsiteY3" fmla="*/ 1322173 h 1322173"/>
                <a:gd name="connsiteX4" fmla="*/ 0 w 3781167"/>
                <a:gd name="connsiteY4" fmla="*/ 568411 h 1322173"/>
                <a:gd name="connsiteX0" fmla="*/ 0 w 3781167"/>
                <a:gd name="connsiteY0" fmla="*/ 568411 h 1322173"/>
                <a:gd name="connsiteX1" fmla="*/ 1928340 w 3781167"/>
                <a:gd name="connsiteY1" fmla="*/ 0 h 1322173"/>
                <a:gd name="connsiteX2" fmla="*/ 3781167 w 3781167"/>
                <a:gd name="connsiteY2" fmla="*/ 580767 h 1322173"/>
                <a:gd name="connsiteX3" fmla="*/ 1915297 w 3781167"/>
                <a:gd name="connsiteY3" fmla="*/ 1322173 h 1322173"/>
                <a:gd name="connsiteX4" fmla="*/ 0 w 3781167"/>
                <a:gd name="connsiteY4" fmla="*/ 568411 h 1322173"/>
                <a:gd name="connsiteX0" fmla="*/ 0 w 3781167"/>
                <a:gd name="connsiteY0" fmla="*/ 568411 h 1322173"/>
                <a:gd name="connsiteX1" fmla="*/ 1928340 w 3781167"/>
                <a:gd name="connsiteY1" fmla="*/ 0 h 1322173"/>
                <a:gd name="connsiteX2" fmla="*/ 3781167 w 3781167"/>
                <a:gd name="connsiteY2" fmla="*/ 580767 h 1322173"/>
                <a:gd name="connsiteX3" fmla="*/ 1940697 w 3781167"/>
                <a:gd name="connsiteY3" fmla="*/ 1322173 h 1322173"/>
                <a:gd name="connsiteX4" fmla="*/ 0 w 3781167"/>
                <a:gd name="connsiteY4" fmla="*/ 568411 h 1322173"/>
                <a:gd name="connsiteX0" fmla="*/ 0 w 3781167"/>
                <a:gd name="connsiteY0" fmla="*/ 568411 h 1334873"/>
                <a:gd name="connsiteX1" fmla="*/ 1928340 w 3781167"/>
                <a:gd name="connsiteY1" fmla="*/ 0 h 1334873"/>
                <a:gd name="connsiteX2" fmla="*/ 3781167 w 3781167"/>
                <a:gd name="connsiteY2" fmla="*/ 580767 h 1334873"/>
                <a:gd name="connsiteX3" fmla="*/ 1940697 w 3781167"/>
                <a:gd name="connsiteY3" fmla="*/ 1334873 h 1334873"/>
                <a:gd name="connsiteX4" fmla="*/ 0 w 3781167"/>
                <a:gd name="connsiteY4" fmla="*/ 568411 h 1334873"/>
                <a:gd name="connsiteX0" fmla="*/ 0 w 3781167"/>
                <a:gd name="connsiteY0" fmla="*/ 568411 h 1338048"/>
                <a:gd name="connsiteX1" fmla="*/ 1928340 w 3781167"/>
                <a:gd name="connsiteY1" fmla="*/ 0 h 1338048"/>
                <a:gd name="connsiteX2" fmla="*/ 3781167 w 3781167"/>
                <a:gd name="connsiteY2" fmla="*/ 580767 h 1338048"/>
                <a:gd name="connsiteX3" fmla="*/ 1924822 w 3781167"/>
                <a:gd name="connsiteY3" fmla="*/ 1338048 h 1338048"/>
                <a:gd name="connsiteX4" fmla="*/ 0 w 3781167"/>
                <a:gd name="connsiteY4" fmla="*/ 568411 h 1338048"/>
                <a:gd name="connsiteX0" fmla="*/ 0 w 3781167"/>
                <a:gd name="connsiteY0" fmla="*/ 568411 h 1334873"/>
                <a:gd name="connsiteX1" fmla="*/ 1928340 w 3781167"/>
                <a:gd name="connsiteY1" fmla="*/ 0 h 1334873"/>
                <a:gd name="connsiteX2" fmla="*/ 3781167 w 3781167"/>
                <a:gd name="connsiteY2" fmla="*/ 580767 h 1334873"/>
                <a:gd name="connsiteX3" fmla="*/ 1927997 w 3781167"/>
                <a:gd name="connsiteY3" fmla="*/ 1334873 h 1334873"/>
                <a:gd name="connsiteX4" fmla="*/ 0 w 3781167"/>
                <a:gd name="connsiteY4" fmla="*/ 568411 h 1334873"/>
                <a:gd name="connsiteX0" fmla="*/ 0 w 3809742"/>
                <a:gd name="connsiteY0" fmla="*/ 568411 h 1334873"/>
                <a:gd name="connsiteX1" fmla="*/ 1928340 w 3809742"/>
                <a:gd name="connsiteY1" fmla="*/ 0 h 1334873"/>
                <a:gd name="connsiteX2" fmla="*/ 3809742 w 3809742"/>
                <a:gd name="connsiteY2" fmla="*/ 599817 h 1334873"/>
                <a:gd name="connsiteX3" fmla="*/ 1927997 w 3809742"/>
                <a:gd name="connsiteY3" fmla="*/ 1334873 h 1334873"/>
                <a:gd name="connsiteX4" fmla="*/ 0 w 3809742"/>
                <a:gd name="connsiteY4" fmla="*/ 568411 h 1334873"/>
                <a:gd name="connsiteX0" fmla="*/ 0 w 3809742"/>
                <a:gd name="connsiteY0" fmla="*/ 558886 h 1334873"/>
                <a:gd name="connsiteX1" fmla="*/ 1928340 w 3809742"/>
                <a:gd name="connsiteY1" fmla="*/ 0 h 1334873"/>
                <a:gd name="connsiteX2" fmla="*/ 3809742 w 3809742"/>
                <a:gd name="connsiteY2" fmla="*/ 599817 h 1334873"/>
                <a:gd name="connsiteX3" fmla="*/ 1927997 w 3809742"/>
                <a:gd name="connsiteY3" fmla="*/ 1334873 h 1334873"/>
                <a:gd name="connsiteX4" fmla="*/ 0 w 3809742"/>
                <a:gd name="connsiteY4" fmla="*/ 558886 h 1334873"/>
                <a:gd name="connsiteX0" fmla="*/ 0 w 3793867"/>
                <a:gd name="connsiteY0" fmla="*/ 549361 h 1334873"/>
                <a:gd name="connsiteX1" fmla="*/ 1912465 w 3793867"/>
                <a:gd name="connsiteY1" fmla="*/ 0 h 1334873"/>
                <a:gd name="connsiteX2" fmla="*/ 3793867 w 3793867"/>
                <a:gd name="connsiteY2" fmla="*/ 599817 h 1334873"/>
                <a:gd name="connsiteX3" fmla="*/ 1912122 w 3793867"/>
                <a:gd name="connsiteY3" fmla="*/ 1334873 h 1334873"/>
                <a:gd name="connsiteX4" fmla="*/ 0 w 3793867"/>
                <a:gd name="connsiteY4" fmla="*/ 549361 h 1334873"/>
                <a:gd name="connsiteX0" fmla="*/ 0 w 3768467"/>
                <a:gd name="connsiteY0" fmla="*/ 552536 h 1334873"/>
                <a:gd name="connsiteX1" fmla="*/ 1887065 w 3768467"/>
                <a:gd name="connsiteY1" fmla="*/ 0 h 1334873"/>
                <a:gd name="connsiteX2" fmla="*/ 3768467 w 3768467"/>
                <a:gd name="connsiteY2" fmla="*/ 599817 h 1334873"/>
                <a:gd name="connsiteX3" fmla="*/ 1886722 w 3768467"/>
                <a:gd name="connsiteY3" fmla="*/ 1334873 h 1334873"/>
                <a:gd name="connsiteX4" fmla="*/ 0 w 3768467"/>
                <a:gd name="connsiteY4" fmla="*/ 552536 h 1334873"/>
                <a:gd name="connsiteX0" fmla="*/ 0 w 3806567"/>
                <a:gd name="connsiteY0" fmla="*/ 555711 h 1334873"/>
                <a:gd name="connsiteX1" fmla="*/ 1925165 w 3806567"/>
                <a:gd name="connsiteY1" fmla="*/ 0 h 1334873"/>
                <a:gd name="connsiteX2" fmla="*/ 3806567 w 3806567"/>
                <a:gd name="connsiteY2" fmla="*/ 599817 h 1334873"/>
                <a:gd name="connsiteX3" fmla="*/ 1924822 w 3806567"/>
                <a:gd name="connsiteY3" fmla="*/ 1334873 h 1334873"/>
                <a:gd name="connsiteX4" fmla="*/ 0 w 3806567"/>
                <a:gd name="connsiteY4" fmla="*/ 555711 h 1334873"/>
                <a:gd name="connsiteX0" fmla="*/ 0 w 3784342"/>
                <a:gd name="connsiteY0" fmla="*/ 555711 h 1334873"/>
                <a:gd name="connsiteX1" fmla="*/ 1902940 w 3784342"/>
                <a:gd name="connsiteY1" fmla="*/ 0 h 1334873"/>
                <a:gd name="connsiteX2" fmla="*/ 3784342 w 3784342"/>
                <a:gd name="connsiteY2" fmla="*/ 599817 h 1334873"/>
                <a:gd name="connsiteX3" fmla="*/ 1902597 w 3784342"/>
                <a:gd name="connsiteY3" fmla="*/ 1334873 h 1334873"/>
                <a:gd name="connsiteX4" fmla="*/ 0 w 3784342"/>
                <a:gd name="connsiteY4" fmla="*/ 555711 h 1334873"/>
                <a:gd name="connsiteX0" fmla="*/ 0 w 3784342"/>
                <a:gd name="connsiteY0" fmla="*/ 539836 h 1334873"/>
                <a:gd name="connsiteX1" fmla="*/ 1902940 w 3784342"/>
                <a:gd name="connsiteY1" fmla="*/ 0 h 1334873"/>
                <a:gd name="connsiteX2" fmla="*/ 3784342 w 3784342"/>
                <a:gd name="connsiteY2" fmla="*/ 599817 h 1334873"/>
                <a:gd name="connsiteX3" fmla="*/ 1902597 w 3784342"/>
                <a:gd name="connsiteY3" fmla="*/ 1334873 h 1334873"/>
                <a:gd name="connsiteX4" fmla="*/ 0 w 3784342"/>
                <a:gd name="connsiteY4" fmla="*/ 539836 h 1334873"/>
                <a:gd name="connsiteX0" fmla="*/ 0 w 3800217"/>
                <a:gd name="connsiteY0" fmla="*/ 555711 h 1334873"/>
                <a:gd name="connsiteX1" fmla="*/ 1918815 w 3800217"/>
                <a:gd name="connsiteY1" fmla="*/ 0 h 1334873"/>
                <a:gd name="connsiteX2" fmla="*/ 3800217 w 3800217"/>
                <a:gd name="connsiteY2" fmla="*/ 599817 h 1334873"/>
                <a:gd name="connsiteX3" fmla="*/ 1918472 w 3800217"/>
                <a:gd name="connsiteY3" fmla="*/ 1334873 h 1334873"/>
                <a:gd name="connsiteX4" fmla="*/ 0 w 3800217"/>
                <a:gd name="connsiteY4" fmla="*/ 555711 h 1334873"/>
                <a:gd name="connsiteX0" fmla="*/ 0 w 3787517"/>
                <a:gd name="connsiteY0" fmla="*/ 552536 h 1334873"/>
                <a:gd name="connsiteX1" fmla="*/ 1906115 w 3787517"/>
                <a:gd name="connsiteY1" fmla="*/ 0 h 1334873"/>
                <a:gd name="connsiteX2" fmla="*/ 3787517 w 3787517"/>
                <a:gd name="connsiteY2" fmla="*/ 599817 h 1334873"/>
                <a:gd name="connsiteX3" fmla="*/ 1905772 w 3787517"/>
                <a:gd name="connsiteY3" fmla="*/ 1334873 h 1334873"/>
                <a:gd name="connsiteX4" fmla="*/ 0 w 3787517"/>
                <a:gd name="connsiteY4" fmla="*/ 552536 h 1334873"/>
                <a:gd name="connsiteX0" fmla="*/ 0 w 3584317"/>
                <a:gd name="connsiteY0" fmla="*/ 520786 h 1334873"/>
                <a:gd name="connsiteX1" fmla="*/ 1702915 w 3584317"/>
                <a:gd name="connsiteY1" fmla="*/ 0 h 1334873"/>
                <a:gd name="connsiteX2" fmla="*/ 3584317 w 3584317"/>
                <a:gd name="connsiteY2" fmla="*/ 599817 h 1334873"/>
                <a:gd name="connsiteX3" fmla="*/ 1702572 w 3584317"/>
                <a:gd name="connsiteY3" fmla="*/ 1334873 h 1334873"/>
                <a:gd name="connsiteX4" fmla="*/ 0 w 3584317"/>
                <a:gd name="connsiteY4" fmla="*/ 520786 h 1334873"/>
                <a:gd name="connsiteX0" fmla="*/ 0 w 3793867"/>
                <a:gd name="connsiteY0" fmla="*/ 549361 h 1334873"/>
                <a:gd name="connsiteX1" fmla="*/ 1912465 w 3793867"/>
                <a:gd name="connsiteY1" fmla="*/ 0 h 1334873"/>
                <a:gd name="connsiteX2" fmla="*/ 3793867 w 3793867"/>
                <a:gd name="connsiteY2" fmla="*/ 599817 h 1334873"/>
                <a:gd name="connsiteX3" fmla="*/ 1912122 w 3793867"/>
                <a:gd name="connsiteY3" fmla="*/ 1334873 h 1334873"/>
                <a:gd name="connsiteX4" fmla="*/ 0 w 3793867"/>
                <a:gd name="connsiteY4" fmla="*/ 549361 h 1334873"/>
                <a:gd name="connsiteX0" fmla="*/ 0 w 3809742"/>
                <a:gd name="connsiteY0" fmla="*/ 555711 h 1334873"/>
                <a:gd name="connsiteX1" fmla="*/ 1928340 w 3809742"/>
                <a:gd name="connsiteY1" fmla="*/ 0 h 1334873"/>
                <a:gd name="connsiteX2" fmla="*/ 3809742 w 3809742"/>
                <a:gd name="connsiteY2" fmla="*/ 599817 h 1334873"/>
                <a:gd name="connsiteX3" fmla="*/ 1927997 w 3809742"/>
                <a:gd name="connsiteY3" fmla="*/ 1334873 h 1334873"/>
                <a:gd name="connsiteX4" fmla="*/ 0 w 3809742"/>
                <a:gd name="connsiteY4" fmla="*/ 555711 h 1334873"/>
                <a:gd name="connsiteX0" fmla="*/ 0 w 3787517"/>
                <a:gd name="connsiteY0" fmla="*/ 552536 h 1334873"/>
                <a:gd name="connsiteX1" fmla="*/ 1906115 w 3787517"/>
                <a:gd name="connsiteY1" fmla="*/ 0 h 1334873"/>
                <a:gd name="connsiteX2" fmla="*/ 3787517 w 3787517"/>
                <a:gd name="connsiteY2" fmla="*/ 599817 h 1334873"/>
                <a:gd name="connsiteX3" fmla="*/ 1905772 w 3787517"/>
                <a:gd name="connsiteY3" fmla="*/ 1334873 h 1334873"/>
                <a:gd name="connsiteX4" fmla="*/ 0 w 3787517"/>
                <a:gd name="connsiteY4" fmla="*/ 552536 h 1334873"/>
                <a:gd name="connsiteX0" fmla="*/ 0 w 3787517"/>
                <a:gd name="connsiteY0" fmla="*/ 557299 h 1339636"/>
                <a:gd name="connsiteX1" fmla="*/ 1915640 w 3787517"/>
                <a:gd name="connsiteY1" fmla="*/ 0 h 1339636"/>
                <a:gd name="connsiteX2" fmla="*/ 3787517 w 3787517"/>
                <a:gd name="connsiteY2" fmla="*/ 604580 h 1339636"/>
                <a:gd name="connsiteX3" fmla="*/ 1905772 w 3787517"/>
                <a:gd name="connsiteY3" fmla="*/ 1339636 h 1339636"/>
                <a:gd name="connsiteX4" fmla="*/ 0 w 3787517"/>
                <a:gd name="connsiteY4" fmla="*/ 557299 h 1339636"/>
                <a:gd name="connsiteX0" fmla="*/ 0 w 3787517"/>
                <a:gd name="connsiteY0" fmla="*/ 562062 h 1344399"/>
                <a:gd name="connsiteX1" fmla="*/ 1906115 w 3787517"/>
                <a:gd name="connsiteY1" fmla="*/ 0 h 1344399"/>
                <a:gd name="connsiteX2" fmla="*/ 3787517 w 3787517"/>
                <a:gd name="connsiteY2" fmla="*/ 609343 h 1344399"/>
                <a:gd name="connsiteX3" fmla="*/ 1905772 w 3787517"/>
                <a:gd name="connsiteY3" fmla="*/ 1344399 h 1344399"/>
                <a:gd name="connsiteX4" fmla="*/ 0 w 3787517"/>
                <a:gd name="connsiteY4" fmla="*/ 562062 h 134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7517" h="1344399">
                  <a:moveTo>
                    <a:pt x="0" y="562062"/>
                  </a:moveTo>
                  <a:lnTo>
                    <a:pt x="1906115" y="0"/>
                  </a:lnTo>
                  <a:lnTo>
                    <a:pt x="3787517" y="609343"/>
                  </a:lnTo>
                  <a:lnTo>
                    <a:pt x="1905772" y="1344399"/>
                  </a:lnTo>
                  <a:lnTo>
                    <a:pt x="0" y="562062"/>
                  </a:lnTo>
                  <a:close/>
                </a:path>
              </a:pathLst>
            </a:custGeom>
            <a:solidFill>
              <a:srgbClr val="6DAA2D">
                <a:lumMod val="40000"/>
                <a:lumOff val="60000"/>
              </a:srgbClr>
            </a:solidFill>
            <a:ln w="3175" cap="flat" cmpd="sng" algn="ctr">
              <a:solidFill>
                <a:srgbClr val="6DAA2D">
                  <a:lumMod val="40000"/>
                  <a:lumOff val="60000"/>
                </a:srgbClr>
              </a:solidFill>
              <a:prstDash val="solid"/>
            </a:ln>
            <a:effectLst>
              <a:outerShdw blurRad="63500" dist="88900" dir="2640000" algn="t" rotWithShape="0">
                <a:prstClr val="black">
                  <a:alpha val="15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6" name="任意多边形 35"/>
            <p:cNvSpPr/>
            <p:nvPr/>
          </p:nvSpPr>
          <p:spPr bwMode="auto">
            <a:xfrm>
              <a:off x="2603378" y="1787524"/>
              <a:ext cx="1987183" cy="3282951"/>
            </a:xfrm>
            <a:custGeom>
              <a:avLst/>
              <a:gdLst>
                <a:gd name="connsiteX0" fmla="*/ 1989437 w 1989437"/>
                <a:gd name="connsiteY0" fmla="*/ 0 h 3150973"/>
                <a:gd name="connsiteX1" fmla="*/ 1989437 w 1989437"/>
                <a:gd name="connsiteY1" fmla="*/ 3150973 h 3150973"/>
                <a:gd name="connsiteX2" fmla="*/ 0 w 1989437"/>
                <a:gd name="connsiteY2" fmla="*/ 2347784 h 3150973"/>
                <a:gd name="connsiteX3" fmla="*/ 1989437 w 1989437"/>
                <a:gd name="connsiteY3" fmla="*/ 0 h 3150973"/>
                <a:gd name="connsiteX0" fmla="*/ 1908474 w 1908474"/>
                <a:gd name="connsiteY0" fmla="*/ 0 h 3150973"/>
                <a:gd name="connsiteX1" fmla="*/ 1908474 w 1908474"/>
                <a:gd name="connsiteY1" fmla="*/ 3150973 h 3150973"/>
                <a:gd name="connsiteX2" fmla="*/ 0 w 1908474"/>
                <a:gd name="connsiteY2" fmla="*/ 2371597 h 3150973"/>
                <a:gd name="connsiteX3" fmla="*/ 1908474 w 1908474"/>
                <a:gd name="connsiteY3" fmla="*/ 0 h 3150973"/>
              </a:gdLst>
              <a:ahLst/>
              <a:cxnLst>
                <a:cxn ang="0">
                  <a:pos x="connsiteX0" y="connsiteY0"/>
                </a:cxn>
                <a:cxn ang="0">
                  <a:pos x="connsiteX1" y="connsiteY1"/>
                </a:cxn>
                <a:cxn ang="0">
                  <a:pos x="connsiteX2" y="connsiteY2"/>
                </a:cxn>
                <a:cxn ang="0">
                  <a:pos x="connsiteX3" y="connsiteY3"/>
                </a:cxn>
              </a:cxnLst>
              <a:rect l="l" t="t" r="r" b="b"/>
              <a:pathLst>
                <a:path w="1908474" h="3150973">
                  <a:moveTo>
                    <a:pt x="1908474" y="0"/>
                  </a:moveTo>
                  <a:lnTo>
                    <a:pt x="1908474" y="3150973"/>
                  </a:lnTo>
                  <a:lnTo>
                    <a:pt x="0" y="2371597"/>
                  </a:lnTo>
                  <a:lnTo>
                    <a:pt x="1908474" y="0"/>
                  </a:lnTo>
                  <a:close/>
                </a:path>
              </a:pathLst>
            </a:custGeom>
            <a:gradFill>
              <a:gsLst>
                <a:gs pos="25000">
                  <a:srgbClr val="6DAA2D">
                    <a:lumMod val="40000"/>
                    <a:lumOff val="60000"/>
                    <a:alpha val="50000"/>
                  </a:srgbClr>
                </a:gs>
                <a:gs pos="63000">
                  <a:srgbClr val="6DAA2D">
                    <a:lumMod val="60000"/>
                    <a:lumOff val="40000"/>
                    <a:alpha val="70000"/>
                  </a:srgbClr>
                </a:gs>
                <a:gs pos="100000">
                  <a:srgbClr val="6DAA2D">
                    <a:alpha val="50000"/>
                  </a:srgbClr>
                </a:gs>
              </a:gsLst>
              <a:lin ang="5400000" scaled="0"/>
            </a:gradFill>
            <a:ln w="3175" cap="flat" cmpd="sng" algn="ctr">
              <a:solidFill>
                <a:srgbClr val="6DAA2D">
                  <a:lumMod val="40000"/>
                  <a:lumOff val="60000"/>
                </a:srgb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sp>
          <p:nvSpPr>
            <p:cNvPr id="37" name="任意多边形 36"/>
            <p:cNvSpPr/>
            <p:nvPr/>
          </p:nvSpPr>
          <p:spPr bwMode="auto">
            <a:xfrm flipH="1">
              <a:off x="4588308" y="1787524"/>
              <a:ext cx="1956955" cy="3282951"/>
            </a:xfrm>
            <a:custGeom>
              <a:avLst/>
              <a:gdLst>
                <a:gd name="connsiteX0" fmla="*/ 1989437 w 1989437"/>
                <a:gd name="connsiteY0" fmla="*/ 0 h 3150973"/>
                <a:gd name="connsiteX1" fmla="*/ 1989437 w 1989437"/>
                <a:gd name="connsiteY1" fmla="*/ 3150973 h 3150973"/>
                <a:gd name="connsiteX2" fmla="*/ 0 w 1989437"/>
                <a:gd name="connsiteY2" fmla="*/ 2347784 h 3150973"/>
                <a:gd name="connsiteX3" fmla="*/ 1989437 w 1989437"/>
                <a:gd name="connsiteY3" fmla="*/ 0 h 3150973"/>
                <a:gd name="connsiteX0" fmla="*/ 1879900 w 1879900"/>
                <a:gd name="connsiteY0" fmla="*/ 0 h 3150973"/>
                <a:gd name="connsiteX1" fmla="*/ 1879900 w 1879900"/>
                <a:gd name="connsiteY1" fmla="*/ 3150973 h 3150973"/>
                <a:gd name="connsiteX2" fmla="*/ 0 w 1879900"/>
                <a:gd name="connsiteY2" fmla="*/ 2414459 h 3150973"/>
                <a:gd name="connsiteX3" fmla="*/ 1879900 w 1879900"/>
                <a:gd name="connsiteY3" fmla="*/ 0 h 3150973"/>
              </a:gdLst>
              <a:ahLst/>
              <a:cxnLst>
                <a:cxn ang="0">
                  <a:pos x="connsiteX0" y="connsiteY0"/>
                </a:cxn>
                <a:cxn ang="0">
                  <a:pos x="connsiteX1" y="connsiteY1"/>
                </a:cxn>
                <a:cxn ang="0">
                  <a:pos x="connsiteX2" y="connsiteY2"/>
                </a:cxn>
                <a:cxn ang="0">
                  <a:pos x="connsiteX3" y="connsiteY3"/>
                </a:cxn>
              </a:cxnLst>
              <a:rect l="l" t="t" r="r" b="b"/>
              <a:pathLst>
                <a:path w="1879900" h="3150973">
                  <a:moveTo>
                    <a:pt x="1879900" y="0"/>
                  </a:moveTo>
                  <a:lnTo>
                    <a:pt x="1879900" y="3150973"/>
                  </a:lnTo>
                  <a:lnTo>
                    <a:pt x="0" y="2414459"/>
                  </a:lnTo>
                  <a:lnTo>
                    <a:pt x="1879900" y="0"/>
                  </a:lnTo>
                  <a:close/>
                </a:path>
              </a:pathLst>
            </a:custGeom>
            <a:solidFill>
              <a:srgbClr val="6DAA2D">
                <a:alpha val="70000"/>
              </a:srgbClr>
            </a:solidFill>
            <a:ln w="3175" cap="flat" cmpd="sng" algn="ctr">
              <a:solidFill>
                <a:srgbClr val="6DAA2D">
                  <a:lumMod val="40000"/>
                  <a:lumOff val="60000"/>
                </a:srgb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a:ea typeface="宋体"/>
              </a:endParaRPr>
            </a:p>
          </p:txBody>
        </p:sp>
      </p:grpSp>
      <p:cxnSp>
        <p:nvCxnSpPr>
          <p:cNvPr id="38917" name="直接连接符 37"/>
          <p:cNvCxnSpPr>
            <a:cxnSpLocks noChangeShapeType="1"/>
          </p:cNvCxnSpPr>
          <p:nvPr/>
        </p:nvCxnSpPr>
        <p:spPr bwMode="auto">
          <a:xfrm>
            <a:off x="2789238" y="6259513"/>
            <a:ext cx="7916862" cy="0"/>
          </a:xfrm>
          <a:prstGeom prst="line">
            <a:avLst/>
          </a:prstGeom>
          <a:noFill/>
          <a:ln w="12700" cap="rnd" algn="ctr">
            <a:solidFill>
              <a:srgbClr val="99CC00"/>
            </a:solidFill>
            <a:prstDash val="sysDash"/>
            <a:round/>
            <a:headEnd type="oval" w="med" len="med"/>
            <a:tailEnd type="oval" w="med" len="med"/>
          </a:ln>
        </p:spPr>
      </p:cxnSp>
      <p:sp>
        <p:nvSpPr>
          <p:cNvPr id="47" name="TextBox 6"/>
          <p:cNvSpPr txBox="1"/>
          <p:nvPr/>
        </p:nvSpPr>
        <p:spPr>
          <a:xfrm>
            <a:off x="3206750" y="2998788"/>
            <a:ext cx="7499350" cy="1373187"/>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高耸型组织是指管理幅度窄，管理层次多的高而瘦的组织形式。 </a:t>
            </a:r>
          </a:p>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在高耸型组织中，窄幅度的监督控制可能使管理更为周密，但由于管理层次多，不仅加长了信息传递渠道，影响信息传递的速度和组织活动的效率，而且还使管理人员配备数量增多，从而造成管理费用的</a:t>
            </a:r>
            <a:r>
              <a:rPr lang="zh-CN" altLang="en-US" sz="1600" dirty="0">
                <a:solidFill>
                  <a:schemeClr val="bg1">
                    <a:lumMod val="85000"/>
                  </a:schemeClr>
                </a:solidFill>
                <a:latin typeface="微软雅黑" pitchFamily="34" charset="-122"/>
                <a:ea typeface="微软雅黑" pitchFamily="34" charset="-122"/>
              </a:rPr>
              <a:t>上升。</a:t>
            </a:r>
            <a:endParaRPr lang="zh-CN" altLang="en-US" sz="1600" dirty="0">
              <a:solidFill>
                <a:schemeClr val="bg1">
                  <a:lumMod val="85000"/>
                </a:schemeClr>
              </a:solidFill>
              <a:latin typeface="微软雅黑" pitchFamily="34" charset="-122"/>
              <a:ea typeface="微软雅黑" pitchFamily="34" charset="-122"/>
            </a:endParaRPr>
          </a:p>
        </p:txBody>
      </p:sp>
      <p:sp>
        <p:nvSpPr>
          <p:cNvPr id="48" name="TextBox 6"/>
          <p:cNvSpPr txBox="1"/>
          <p:nvPr/>
        </p:nvSpPr>
        <p:spPr>
          <a:xfrm>
            <a:off x="3206750" y="5089525"/>
            <a:ext cx="7499350" cy="1052513"/>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扁平型组织是指管理幅度宽，管理层次少的组织形式。 </a:t>
            </a:r>
          </a:p>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扁平型组织的宽幅度的监督控制可以克服窄幅度管理的缺陷，但也会降低管理的效能，使管理者对下属不能进行密切的监督和有效的控制。</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1+#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画布 24"/>
          <p:cNvGrpSpPr>
            <a:grpSpLocks/>
          </p:cNvGrpSpPr>
          <p:nvPr/>
        </p:nvGrpSpPr>
        <p:grpSpPr bwMode="auto">
          <a:xfrm>
            <a:off x="3189288" y="2017713"/>
            <a:ext cx="6964362" cy="2122487"/>
            <a:chOff x="180000" y="180000"/>
            <a:chExt cx="4691980" cy="1429349"/>
          </a:xfrm>
        </p:grpSpPr>
        <p:sp>
          <p:nvSpPr>
            <p:cNvPr id="31" name="文本框 1"/>
            <p:cNvSpPr txBox="1"/>
            <p:nvPr/>
          </p:nvSpPr>
          <p:spPr>
            <a:xfrm>
              <a:off x="2489091" y="180000"/>
              <a:ext cx="1228878" cy="31644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生产经理</a:t>
              </a:r>
            </a:p>
          </p:txBody>
        </p:sp>
        <p:sp>
          <p:nvSpPr>
            <p:cNvPr id="33" name="矩形 32"/>
            <p:cNvSpPr/>
            <p:nvPr/>
          </p:nvSpPr>
          <p:spPr>
            <a:xfrm>
              <a:off x="1299786" y="772266"/>
              <a:ext cx="1067380" cy="286511"/>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车间主任</a:t>
              </a:r>
              <a:endParaRPr lang="zh-CN" sz="16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矩形 33"/>
            <p:cNvSpPr/>
            <p:nvPr/>
          </p:nvSpPr>
          <p:spPr>
            <a:xfrm>
              <a:off x="2567167" y="772266"/>
              <a:ext cx="1066310" cy="286511"/>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车间主任</a:t>
              </a:r>
            </a:p>
          </p:txBody>
        </p:sp>
        <p:sp>
          <p:nvSpPr>
            <p:cNvPr id="35" name="矩形 34"/>
            <p:cNvSpPr/>
            <p:nvPr/>
          </p:nvSpPr>
          <p:spPr>
            <a:xfrm>
              <a:off x="3805670" y="772266"/>
              <a:ext cx="1066310" cy="286511"/>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车间主任</a:t>
              </a:r>
            </a:p>
          </p:txBody>
        </p:sp>
        <p:sp>
          <p:nvSpPr>
            <p:cNvPr id="36" name="文本框 9"/>
            <p:cNvSpPr txBox="1"/>
            <p:nvPr/>
          </p:nvSpPr>
          <p:spPr>
            <a:xfrm>
              <a:off x="2134011" y="1324976"/>
              <a:ext cx="605348" cy="284373"/>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班组长</a:t>
              </a:r>
            </a:p>
          </p:txBody>
        </p:sp>
        <p:sp>
          <p:nvSpPr>
            <p:cNvPr id="37" name="文本框 9"/>
            <p:cNvSpPr txBox="1"/>
            <p:nvPr/>
          </p:nvSpPr>
          <p:spPr>
            <a:xfrm>
              <a:off x="2798183" y="1324976"/>
              <a:ext cx="604278" cy="284373"/>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just"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班组长</a:t>
              </a:r>
            </a:p>
          </p:txBody>
        </p:sp>
        <p:sp>
          <p:nvSpPr>
            <p:cNvPr id="38" name="文本框 9"/>
            <p:cNvSpPr txBox="1"/>
            <p:nvPr/>
          </p:nvSpPr>
          <p:spPr>
            <a:xfrm>
              <a:off x="3474119" y="1324976"/>
              <a:ext cx="604278" cy="284373"/>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班组长</a:t>
              </a:r>
            </a:p>
          </p:txBody>
        </p:sp>
        <p:cxnSp>
          <p:nvCxnSpPr>
            <p:cNvPr id="47" name="肘形连接符 46"/>
            <p:cNvCxnSpPr>
              <a:stCxn id="31" idx="2"/>
              <a:endCxn id="33" idx="0"/>
            </p:cNvCxnSpPr>
            <p:nvPr/>
          </p:nvCxnSpPr>
          <p:spPr>
            <a:xfrm rot="5400000">
              <a:off x="2330860" y="-938"/>
              <a:ext cx="275821" cy="12705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 name="肘形连接符 47"/>
            <p:cNvCxnSpPr>
              <a:stCxn id="31" idx="2"/>
              <a:endCxn id="34" idx="0"/>
            </p:cNvCxnSpPr>
            <p:nvPr/>
          </p:nvCxnSpPr>
          <p:spPr>
            <a:xfrm rot="5400000">
              <a:off x="2964551" y="632751"/>
              <a:ext cx="275821" cy="320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31" idx="2"/>
              <a:endCxn id="35" idx="0"/>
            </p:cNvCxnSpPr>
            <p:nvPr/>
          </p:nvCxnSpPr>
          <p:spPr>
            <a:xfrm rot="16200000" flipH="1">
              <a:off x="3583267" y="17243"/>
              <a:ext cx="275821" cy="12342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6" name="肘形连接符 55"/>
            <p:cNvCxnSpPr>
              <a:stCxn id="34" idx="2"/>
              <a:endCxn id="37" idx="0"/>
            </p:cNvCxnSpPr>
            <p:nvPr/>
          </p:nvCxnSpPr>
          <p:spPr>
            <a:xfrm rot="5400000">
              <a:off x="2966688" y="1191874"/>
              <a:ext cx="267268" cy="117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34" idx="2"/>
              <a:endCxn id="36" idx="0"/>
            </p:cNvCxnSpPr>
            <p:nvPr/>
          </p:nvCxnSpPr>
          <p:spPr>
            <a:xfrm rot="5400000">
              <a:off x="2635672" y="859791"/>
              <a:ext cx="266199" cy="66417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8" name="肘形连接符 57"/>
            <p:cNvCxnSpPr>
              <a:stCxn id="34" idx="2"/>
              <a:endCxn id="38" idx="0"/>
            </p:cNvCxnSpPr>
            <p:nvPr/>
          </p:nvCxnSpPr>
          <p:spPr>
            <a:xfrm rot="16200000" flipH="1">
              <a:off x="3305725" y="853909"/>
              <a:ext cx="266199" cy="67593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9" name="Text Box 22"/>
            <p:cNvSpPr txBox="1">
              <a:spLocks noChangeArrowheads="1"/>
            </p:cNvSpPr>
            <p:nvPr/>
          </p:nvSpPr>
          <p:spPr bwMode="auto">
            <a:xfrm>
              <a:off x="180000" y="180000"/>
              <a:ext cx="914439" cy="494980"/>
            </a:xfrm>
            <a:prstGeom prst="rect">
              <a:avLst/>
            </a:prstGeom>
            <a:solidFill>
              <a:srgbClr val="00B0F0"/>
            </a:solidFill>
            <a:ln w="38100" cap="flat" cmpd="sng" algn="ctr">
              <a:solidFill>
                <a:sysClr val="window" lastClr="FFFFFF"/>
              </a:solidFill>
              <a:prstDash val="solid"/>
            </a:ln>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upright="1"/>
            <a:lstStyle/>
            <a:p>
              <a:pPr algn="ctr" fontAlgn="auto">
                <a:spcBef>
                  <a:spcPts val="0"/>
                </a:spcBef>
                <a:spcAft>
                  <a:spcPts val="0"/>
                </a:spcAft>
                <a:defRPr/>
              </a:pPr>
              <a:r>
                <a:rPr lang="zh-CN"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直线型组织结构</a:t>
              </a:r>
              <a:endParaRPr lang="zh-CN" dirty="0">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90" name="矩形 89"/>
          <p:cNvSpPr/>
          <p:nvPr/>
        </p:nvSpPr>
        <p:spPr>
          <a:xfrm>
            <a:off x="2497138" y="4678363"/>
            <a:ext cx="8720137" cy="1846262"/>
          </a:xfrm>
          <a:prstGeom prst="rect">
            <a:avLst/>
          </a:prstGeom>
        </p:spPr>
        <p:txBody>
          <a:bodyPr>
            <a:spAutoFit/>
          </a:bodyPr>
          <a:lstStyle/>
          <a:p>
            <a:pPr indent="267970" fontAlgn="auto">
              <a:lnSpc>
                <a:spcPct val="130000"/>
              </a:lnSpc>
              <a:spcBef>
                <a:spcPts val="0"/>
              </a:spcBef>
              <a:spcAft>
                <a:spcPts val="420"/>
              </a:spcAft>
              <a:defRPr/>
            </a:pPr>
            <a:r>
              <a:rPr lang="zh-CN" altLang="zh-CN" sz="1600" b="1" dirty="0">
                <a:solidFill>
                  <a:srgbClr val="99CC00"/>
                </a:solidFill>
                <a:latin typeface="微软雅黑" pitchFamily="34" charset="-122"/>
                <a:ea typeface="微软雅黑" pitchFamily="34" charset="-122"/>
              </a:rPr>
              <a:t>①含义：</a:t>
            </a:r>
            <a:r>
              <a:rPr lang="zh-CN" altLang="zh-CN" sz="1600" dirty="0">
                <a:solidFill>
                  <a:schemeClr val="bg1">
                    <a:lumMod val="85000"/>
                  </a:schemeClr>
                </a:solidFill>
                <a:latin typeface="微软雅黑" pitchFamily="34" charset="-122"/>
                <a:ea typeface="微软雅黑" pitchFamily="34" charset="-122"/>
              </a:rPr>
              <a:t>组织中各种职务按垂直系统直线排列，各级主管对下属拥有直接的领导权，每一职位只能向一个直线上级汇报，组织中不设专门的职能部门。</a:t>
            </a:r>
          </a:p>
          <a:p>
            <a:pPr indent="267970" fontAlgn="auto">
              <a:lnSpc>
                <a:spcPct val="130000"/>
              </a:lnSpc>
              <a:spcBef>
                <a:spcPts val="0"/>
              </a:spcBef>
              <a:spcAft>
                <a:spcPts val="420"/>
              </a:spcAft>
              <a:defRPr/>
            </a:pPr>
            <a:r>
              <a:rPr lang="zh-CN" altLang="zh-CN" sz="1600" b="1" dirty="0">
                <a:solidFill>
                  <a:srgbClr val="99CC00"/>
                </a:solidFill>
                <a:latin typeface="微软雅黑" pitchFamily="34" charset="-122"/>
                <a:ea typeface="微软雅黑" pitchFamily="34" charset="-122"/>
              </a:rPr>
              <a:t>②优点：</a:t>
            </a:r>
            <a:r>
              <a:rPr lang="zh-CN" altLang="zh-CN" sz="1600" dirty="0">
                <a:solidFill>
                  <a:schemeClr val="bg1">
                    <a:lumMod val="85000"/>
                  </a:schemeClr>
                </a:solidFill>
                <a:latin typeface="微软雅黑" pitchFamily="34" charset="-122"/>
                <a:ea typeface="微软雅黑" pitchFamily="34" charset="-122"/>
              </a:rPr>
              <a:t>权力集中、权责分明、命令统一、行动快捷。</a:t>
            </a:r>
          </a:p>
          <a:p>
            <a:pPr indent="267970" fontAlgn="auto">
              <a:lnSpc>
                <a:spcPct val="130000"/>
              </a:lnSpc>
              <a:spcBef>
                <a:spcPts val="0"/>
              </a:spcBef>
              <a:spcAft>
                <a:spcPts val="420"/>
              </a:spcAft>
              <a:defRPr/>
            </a:pPr>
            <a:r>
              <a:rPr lang="zh-CN" altLang="zh-CN" sz="1600" b="1" dirty="0">
                <a:solidFill>
                  <a:srgbClr val="99CC00"/>
                </a:solidFill>
                <a:latin typeface="微软雅黑" pitchFamily="34" charset="-122"/>
                <a:ea typeface="微软雅黑" pitchFamily="34" charset="-122"/>
              </a:rPr>
              <a:t>③缺点：</a:t>
            </a:r>
            <a:r>
              <a:rPr lang="zh-CN" altLang="zh-CN" sz="1600" dirty="0">
                <a:solidFill>
                  <a:schemeClr val="bg1">
                    <a:lumMod val="85000"/>
                  </a:schemeClr>
                </a:solidFill>
                <a:latin typeface="微软雅黑" pitchFamily="34" charset="-122"/>
                <a:ea typeface="微软雅黑" pitchFamily="34" charset="-122"/>
              </a:rPr>
              <a:t>缺乏分工，管理者负担过重，难以胜任复杂职能。</a:t>
            </a:r>
          </a:p>
          <a:p>
            <a:pPr indent="267970" fontAlgn="auto">
              <a:lnSpc>
                <a:spcPct val="130000"/>
              </a:lnSpc>
              <a:spcBef>
                <a:spcPts val="0"/>
              </a:spcBef>
              <a:spcAft>
                <a:spcPts val="420"/>
              </a:spcAft>
              <a:defRPr/>
            </a:pPr>
            <a:r>
              <a:rPr lang="zh-CN" altLang="zh-CN" sz="1600" b="1" dirty="0">
                <a:solidFill>
                  <a:srgbClr val="99CC00"/>
                </a:solidFill>
                <a:latin typeface="微软雅黑" pitchFamily="34" charset="-122"/>
                <a:ea typeface="微软雅黑" pitchFamily="34" charset="-122"/>
              </a:rPr>
              <a:t>④适应：</a:t>
            </a:r>
            <a:r>
              <a:rPr lang="zh-CN" altLang="zh-CN" sz="1600" dirty="0">
                <a:solidFill>
                  <a:schemeClr val="bg1">
                    <a:lumMod val="85000"/>
                  </a:schemeClr>
                </a:solidFill>
                <a:latin typeface="微软雅黑" pitchFamily="34" charset="-122"/>
                <a:ea typeface="微软雅黑" pitchFamily="34" charset="-122"/>
              </a:rPr>
              <a:t>这种结构只适用于没有实行专业化管理的小型组织。</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1+#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a:grpSpLocks/>
          </p:cNvGrpSpPr>
          <p:nvPr/>
        </p:nvGrpSpPr>
        <p:grpSpPr bwMode="auto">
          <a:xfrm>
            <a:off x="3073400" y="1612900"/>
            <a:ext cx="7378700" cy="4337050"/>
            <a:chOff x="3374073" y="1613218"/>
            <a:chExt cx="7378782" cy="4336062"/>
          </a:xfrm>
        </p:grpSpPr>
        <p:graphicFrame>
          <p:nvGraphicFramePr>
            <p:cNvPr id="8" name="图示 7"/>
            <p:cNvGraphicFramePr>
              <a:graphicFrameLocks noChangeAspect="1"/>
            </p:cNvGraphicFramePr>
            <p:nvPr/>
          </p:nvGraphicFramePr>
          <p:xfrm>
            <a:off x="3913973" y="1613218"/>
            <a:ext cx="6504094" cy="433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2534" name="直接连接符 8"/>
            <p:cNvCxnSpPr>
              <a:cxnSpLocks noChangeShapeType="1"/>
            </p:cNvCxnSpPr>
            <p:nvPr/>
          </p:nvCxnSpPr>
          <p:spPr bwMode="auto">
            <a:xfrm>
              <a:off x="8592815" y="3382044"/>
              <a:ext cx="360040" cy="720000"/>
            </a:xfrm>
            <a:prstGeom prst="line">
              <a:avLst/>
            </a:prstGeom>
            <a:noFill/>
            <a:ln w="12700" cap="rnd" algn="ctr">
              <a:solidFill>
                <a:srgbClr val="99CC00"/>
              </a:solidFill>
              <a:prstDash val="sysDash"/>
              <a:round/>
              <a:headEnd type="oval" w="med" len="med"/>
              <a:tailEnd/>
            </a:ln>
          </p:spPr>
        </p:cxnSp>
        <p:cxnSp>
          <p:nvCxnSpPr>
            <p:cNvPr id="22535" name="直接连接符 9"/>
            <p:cNvCxnSpPr>
              <a:cxnSpLocks noChangeShapeType="1"/>
            </p:cNvCxnSpPr>
            <p:nvPr/>
          </p:nvCxnSpPr>
          <p:spPr bwMode="auto">
            <a:xfrm>
              <a:off x="8952855" y="4127176"/>
              <a:ext cx="1800000" cy="0"/>
            </a:xfrm>
            <a:prstGeom prst="line">
              <a:avLst/>
            </a:prstGeom>
            <a:noFill/>
            <a:ln w="12700" cap="rnd" algn="ctr">
              <a:solidFill>
                <a:srgbClr val="99CC00"/>
              </a:solidFill>
              <a:prstDash val="sysDash"/>
              <a:round/>
              <a:headEnd/>
              <a:tailEnd type="oval" w="med" len="med"/>
            </a:ln>
          </p:spPr>
        </p:cxnSp>
        <p:cxnSp>
          <p:nvCxnSpPr>
            <p:cNvPr id="22536" name="直接连接符 11"/>
            <p:cNvCxnSpPr>
              <a:cxnSpLocks noChangeShapeType="1"/>
            </p:cNvCxnSpPr>
            <p:nvPr/>
          </p:nvCxnSpPr>
          <p:spPr bwMode="auto">
            <a:xfrm flipV="1">
              <a:off x="6877149" y="1700808"/>
              <a:ext cx="372566" cy="720000"/>
            </a:xfrm>
            <a:prstGeom prst="line">
              <a:avLst/>
            </a:prstGeom>
            <a:noFill/>
            <a:ln w="12700" cap="rnd" algn="ctr">
              <a:solidFill>
                <a:srgbClr val="99CC00"/>
              </a:solidFill>
              <a:prstDash val="sysDash"/>
              <a:round/>
              <a:headEnd type="oval" w="med" len="med"/>
              <a:tailEnd/>
            </a:ln>
          </p:spPr>
        </p:cxnSp>
        <p:cxnSp>
          <p:nvCxnSpPr>
            <p:cNvPr id="22537" name="直接连接符 12"/>
            <p:cNvCxnSpPr>
              <a:cxnSpLocks noChangeShapeType="1"/>
            </p:cNvCxnSpPr>
            <p:nvPr/>
          </p:nvCxnSpPr>
          <p:spPr bwMode="auto">
            <a:xfrm flipH="1">
              <a:off x="4729435" y="1700808"/>
              <a:ext cx="2520000" cy="0"/>
            </a:xfrm>
            <a:prstGeom prst="line">
              <a:avLst/>
            </a:prstGeom>
            <a:noFill/>
            <a:ln w="12700" cap="rnd" algn="ctr">
              <a:solidFill>
                <a:srgbClr val="99CC00"/>
              </a:solidFill>
              <a:prstDash val="sysDash"/>
              <a:round/>
              <a:headEnd/>
              <a:tailEnd type="oval" w="med" len="med"/>
            </a:ln>
          </p:spPr>
        </p:cxnSp>
        <p:cxnSp>
          <p:nvCxnSpPr>
            <p:cNvPr id="22538" name="直接连接符 14"/>
            <p:cNvCxnSpPr>
              <a:cxnSpLocks noChangeShapeType="1"/>
            </p:cNvCxnSpPr>
            <p:nvPr/>
          </p:nvCxnSpPr>
          <p:spPr bwMode="auto">
            <a:xfrm>
              <a:off x="5364981" y="5165901"/>
              <a:ext cx="372566" cy="720000"/>
            </a:xfrm>
            <a:prstGeom prst="line">
              <a:avLst/>
            </a:prstGeom>
            <a:noFill/>
            <a:ln w="12700" cap="rnd" algn="ctr">
              <a:solidFill>
                <a:srgbClr val="99CC00"/>
              </a:solidFill>
              <a:prstDash val="sysDash"/>
              <a:round/>
              <a:headEnd type="oval" w="med" len="med"/>
              <a:tailEnd/>
            </a:ln>
          </p:spPr>
        </p:cxnSp>
        <p:cxnSp>
          <p:nvCxnSpPr>
            <p:cNvPr id="22539" name="直接连接符 15"/>
            <p:cNvCxnSpPr>
              <a:cxnSpLocks noChangeShapeType="1"/>
            </p:cNvCxnSpPr>
            <p:nvPr/>
          </p:nvCxnSpPr>
          <p:spPr bwMode="auto">
            <a:xfrm flipH="1">
              <a:off x="3374073" y="5885901"/>
              <a:ext cx="2376000" cy="0"/>
            </a:xfrm>
            <a:prstGeom prst="line">
              <a:avLst/>
            </a:prstGeom>
            <a:noFill/>
            <a:ln w="12700" cap="rnd" algn="ctr">
              <a:solidFill>
                <a:srgbClr val="99CC00"/>
              </a:solidFill>
              <a:prstDash val="sysDash"/>
              <a:round/>
              <a:headEnd/>
              <a:tailEnd type="oval" w="med" len="med"/>
            </a:ln>
          </p:spPr>
        </p:cxnSp>
      </p:grpSp>
      <p:sp>
        <p:nvSpPr>
          <p:cNvPr id="18" name="TextBox 3"/>
          <p:cNvSpPr txBox="1">
            <a:spLocks noChangeArrowheads="1"/>
          </p:cNvSpPr>
          <p:nvPr/>
        </p:nvSpPr>
        <p:spPr bwMode="auto">
          <a:xfrm>
            <a:off x="4429125" y="1768475"/>
            <a:ext cx="2519363" cy="461963"/>
          </a:xfrm>
          <a:prstGeom prst="rect">
            <a:avLst/>
          </a:prstGeom>
          <a:noFill/>
          <a:ln w="9525">
            <a:noFill/>
            <a:miter lim="800000"/>
            <a:headEnd/>
            <a:tailEnd/>
          </a:ln>
        </p:spPr>
        <p:txBody>
          <a:bodyPr>
            <a:spAutoFit/>
          </a:bodyPr>
          <a:lstStyle/>
          <a:p>
            <a:r>
              <a:rPr lang="zh-CN" altLang="en-US" sz="2400">
                <a:solidFill>
                  <a:schemeClr val="bg1"/>
                </a:solidFill>
                <a:latin typeface="微软雅黑"/>
                <a:ea typeface="微软雅黑"/>
                <a:cs typeface="微软雅黑"/>
              </a:rPr>
              <a:t>组织与组织概述</a:t>
            </a:r>
          </a:p>
        </p:txBody>
      </p:sp>
      <p:sp>
        <p:nvSpPr>
          <p:cNvPr id="19" name="TextBox 3"/>
          <p:cNvSpPr txBox="1">
            <a:spLocks noChangeArrowheads="1"/>
          </p:cNvSpPr>
          <p:nvPr/>
        </p:nvSpPr>
        <p:spPr bwMode="auto">
          <a:xfrm>
            <a:off x="8677275" y="3614738"/>
            <a:ext cx="2376488" cy="461962"/>
          </a:xfrm>
          <a:prstGeom prst="rect">
            <a:avLst/>
          </a:prstGeom>
          <a:noFill/>
          <a:ln w="9525">
            <a:noFill/>
            <a:miter lim="800000"/>
            <a:headEnd/>
            <a:tailEnd/>
          </a:ln>
        </p:spPr>
        <p:txBody>
          <a:bodyPr>
            <a:spAutoFit/>
          </a:bodyPr>
          <a:lstStyle/>
          <a:p>
            <a:r>
              <a:rPr lang="zh-CN" altLang="en-US" sz="2400">
                <a:solidFill>
                  <a:schemeClr val="bg1"/>
                </a:solidFill>
                <a:latin typeface="微软雅黑"/>
                <a:ea typeface="微软雅黑"/>
                <a:cs typeface="微软雅黑"/>
              </a:rPr>
              <a:t>岗位设计</a:t>
            </a:r>
          </a:p>
        </p:txBody>
      </p:sp>
      <p:sp>
        <p:nvSpPr>
          <p:cNvPr id="20" name="TextBox 3"/>
          <p:cNvSpPr txBox="1">
            <a:spLocks noChangeArrowheads="1"/>
          </p:cNvSpPr>
          <p:nvPr/>
        </p:nvSpPr>
        <p:spPr bwMode="auto">
          <a:xfrm>
            <a:off x="3073400" y="5368925"/>
            <a:ext cx="2176463" cy="461963"/>
          </a:xfrm>
          <a:prstGeom prst="rect">
            <a:avLst/>
          </a:prstGeom>
          <a:noFill/>
          <a:ln w="9525">
            <a:noFill/>
            <a:miter lim="800000"/>
            <a:headEnd/>
            <a:tailEnd/>
          </a:ln>
        </p:spPr>
        <p:txBody>
          <a:bodyPr>
            <a:spAutoFit/>
          </a:bodyPr>
          <a:lstStyle/>
          <a:p>
            <a:r>
              <a:rPr lang="zh-CN" altLang="en-US" sz="2400">
                <a:solidFill>
                  <a:schemeClr val="bg1"/>
                </a:solidFill>
                <a:latin typeface="微软雅黑"/>
                <a:ea typeface="微软雅黑"/>
                <a:cs typeface="微软雅黑"/>
              </a:rPr>
              <a:t>组织结构设计</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6*min(max(#ppt_w*#ppt_h,.3),1)-7.4)/-.7*#ppt_w"/>
                                          </p:val>
                                        </p:tav>
                                        <p:tav tm="100000">
                                          <p:val>
                                            <p:strVal val="#ppt_w"/>
                                          </p:val>
                                        </p:tav>
                                      </p:tavLst>
                                    </p:anim>
                                    <p:anim calcmode="lin" valueType="num">
                                      <p:cBhvr>
                                        <p:cTn id="8" dur="500" fill="hold"/>
                                        <p:tgtEl>
                                          <p:spTgt spid="7"/>
                                        </p:tgtEl>
                                        <p:attrNameLst>
                                          <p:attrName>ppt_h</p:attrName>
                                        </p:attrNameLst>
                                      </p:cBhvr>
                                      <p:tavLst>
                                        <p:tav tm="0">
                                          <p:val>
                                            <p:strVal val="(6*min(max(#ppt_w*#ppt_h,.3),1)-7.4)/-.7*#ppt_h"/>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decel="100000" fill="hold" grpId="0" nodeType="afterEffect">
                                  <p:stCondLst>
                                    <p:cond delay="2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352675" y="4999038"/>
            <a:ext cx="8864600" cy="1525587"/>
          </a:xfrm>
          <a:prstGeom prst="rect">
            <a:avLst/>
          </a:prstGeom>
        </p:spPr>
        <p:txBody>
          <a:bodyPr>
            <a:spAutoFit/>
          </a:bodyPr>
          <a:lstStyle/>
          <a:p>
            <a:pPr indent="26797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①含义：</a:t>
            </a:r>
            <a:r>
              <a:rPr lang="zh-CN" altLang="en-US" sz="1600" dirty="0">
                <a:solidFill>
                  <a:schemeClr val="bg1">
                    <a:lumMod val="85000"/>
                  </a:schemeClr>
                </a:solidFill>
                <a:latin typeface="微软雅黑" pitchFamily="34" charset="-122"/>
                <a:ea typeface="微软雅黑" pitchFamily="34" charset="-122"/>
              </a:rPr>
              <a:t>以直线制为基础，加上职能部门。</a:t>
            </a:r>
          </a:p>
          <a:p>
            <a:pPr indent="26797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②优点：</a:t>
            </a:r>
            <a:r>
              <a:rPr lang="zh-CN" altLang="en-US" sz="1600" dirty="0">
                <a:solidFill>
                  <a:schemeClr val="bg1">
                    <a:lumMod val="85000"/>
                  </a:schemeClr>
                </a:solidFill>
                <a:latin typeface="微软雅黑" pitchFamily="34" charset="-122"/>
                <a:ea typeface="微软雅黑" pitchFamily="34" charset="-122"/>
              </a:rPr>
              <a:t>这种组织形式保持了直线制集中统一指挥的优点，又具有职能分工专业化的长处。</a:t>
            </a:r>
          </a:p>
          <a:p>
            <a:pPr indent="26797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③缺点：</a:t>
            </a:r>
            <a:r>
              <a:rPr lang="zh-CN" altLang="en-US" sz="1600" dirty="0">
                <a:solidFill>
                  <a:schemeClr val="bg1">
                    <a:lumMod val="85000"/>
                  </a:schemeClr>
                </a:solidFill>
                <a:latin typeface="微软雅黑" pitchFamily="34" charset="-122"/>
                <a:ea typeface="微软雅黑" pitchFamily="34" charset="-122"/>
              </a:rPr>
              <a:t>部门自成体系，不重视信息的横向沟通；直线人员与参谋人员关系难协调。</a:t>
            </a:r>
          </a:p>
          <a:p>
            <a:pPr indent="26797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④适应：</a:t>
            </a:r>
            <a:r>
              <a:rPr lang="zh-CN" altLang="en-US" sz="1600" dirty="0">
                <a:solidFill>
                  <a:schemeClr val="bg1">
                    <a:lumMod val="85000"/>
                  </a:schemeClr>
                </a:solidFill>
                <a:latin typeface="微软雅黑" pitchFamily="34" charset="-122"/>
                <a:ea typeface="微软雅黑" pitchFamily="34" charset="-122"/>
              </a:rPr>
              <a:t>目前绝大多数组织均采用这种组织模式。</a:t>
            </a:r>
          </a:p>
        </p:txBody>
      </p:sp>
      <p:grpSp>
        <p:nvGrpSpPr>
          <p:cNvPr id="40962" name="组合 5"/>
          <p:cNvGrpSpPr>
            <a:grpSpLocks/>
          </p:cNvGrpSpPr>
          <p:nvPr/>
        </p:nvGrpSpPr>
        <p:grpSpPr bwMode="auto">
          <a:xfrm>
            <a:off x="3008313" y="1952625"/>
            <a:ext cx="6769100" cy="2640013"/>
            <a:chOff x="3505300" y="1669951"/>
            <a:chExt cx="6768750" cy="2639337"/>
          </a:xfrm>
        </p:grpSpPr>
        <p:grpSp>
          <p:nvGrpSpPr>
            <p:cNvPr id="40963" name="画布 26"/>
            <p:cNvGrpSpPr>
              <a:grpSpLocks/>
            </p:cNvGrpSpPr>
            <p:nvPr/>
          </p:nvGrpSpPr>
          <p:grpSpPr bwMode="auto">
            <a:xfrm>
              <a:off x="3505300" y="1669951"/>
              <a:ext cx="6768750" cy="2639337"/>
              <a:chOff x="110459" y="180000"/>
              <a:chExt cx="4954298" cy="1931828"/>
            </a:xfrm>
          </p:grpSpPr>
          <p:sp>
            <p:nvSpPr>
              <p:cNvPr id="40" name="文本框 1"/>
              <p:cNvSpPr txBox="1"/>
              <p:nvPr/>
            </p:nvSpPr>
            <p:spPr>
              <a:xfrm>
                <a:off x="2664293" y="182323"/>
                <a:ext cx="1228117" cy="315969"/>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总经理</a:t>
                </a:r>
              </a:p>
            </p:txBody>
          </p:sp>
          <p:sp>
            <p:nvSpPr>
              <p:cNvPr id="41" name="矩形 40"/>
              <p:cNvSpPr/>
              <p:nvPr/>
            </p:nvSpPr>
            <p:spPr>
              <a:xfrm>
                <a:off x="1474518" y="774766"/>
                <a:ext cx="1066615" cy="28576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财务部</a:t>
                </a:r>
                <a:endParaRPr lang="zh-CN" sz="16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42" name="矩形 41"/>
              <p:cNvSpPr/>
              <p:nvPr/>
            </p:nvSpPr>
            <p:spPr>
              <a:xfrm>
                <a:off x="2744463" y="774766"/>
                <a:ext cx="1066615" cy="28576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生产经理</a:t>
                </a:r>
              </a:p>
            </p:txBody>
          </p:sp>
          <p:sp>
            <p:nvSpPr>
              <p:cNvPr id="43" name="矩形 42"/>
              <p:cNvSpPr/>
              <p:nvPr/>
            </p:nvSpPr>
            <p:spPr>
              <a:xfrm>
                <a:off x="3998142" y="774766"/>
                <a:ext cx="1066615" cy="28576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销售部</a:t>
                </a:r>
              </a:p>
            </p:txBody>
          </p:sp>
          <p:sp>
            <p:nvSpPr>
              <p:cNvPr id="44" name="文本框 9"/>
              <p:cNvSpPr txBox="1"/>
              <p:nvPr/>
            </p:nvSpPr>
            <p:spPr>
              <a:xfrm>
                <a:off x="1902093" y="1326551"/>
                <a:ext cx="843532" cy="284604"/>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车间主任</a:t>
                </a:r>
              </a:p>
            </p:txBody>
          </p:sp>
          <p:sp>
            <p:nvSpPr>
              <p:cNvPr id="45" name="文本框 9"/>
              <p:cNvSpPr txBox="1"/>
              <p:nvPr/>
            </p:nvSpPr>
            <p:spPr>
              <a:xfrm>
                <a:off x="2856004" y="1326551"/>
                <a:ext cx="843532" cy="284604"/>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just"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车间主任</a:t>
                </a:r>
              </a:p>
            </p:txBody>
          </p:sp>
          <p:sp>
            <p:nvSpPr>
              <p:cNvPr id="46" name="文本框 9"/>
              <p:cNvSpPr txBox="1"/>
              <p:nvPr/>
            </p:nvSpPr>
            <p:spPr>
              <a:xfrm>
                <a:off x="3799459" y="1326551"/>
                <a:ext cx="843532" cy="284604"/>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车间主任</a:t>
                </a:r>
              </a:p>
            </p:txBody>
          </p:sp>
          <p:cxnSp>
            <p:nvCxnSpPr>
              <p:cNvPr id="51" name="肘形连接符 50"/>
              <p:cNvCxnSpPr>
                <a:stCxn id="40" idx="2"/>
                <a:endCxn id="42" idx="0"/>
              </p:cNvCxnSpPr>
              <p:nvPr/>
            </p:nvCxnSpPr>
            <p:spPr>
              <a:xfrm rot="5400000">
                <a:off x="3139534" y="636529"/>
                <a:ext cx="276473" cy="929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40" idx="2"/>
                <a:endCxn id="43" idx="0"/>
              </p:cNvCxnSpPr>
              <p:nvPr/>
            </p:nvCxnSpPr>
            <p:spPr>
              <a:xfrm rot="16200000" flipH="1">
                <a:off x="3766373" y="9690"/>
                <a:ext cx="276473" cy="125367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42" idx="2"/>
                <a:endCxn id="45" idx="0"/>
              </p:cNvCxnSpPr>
              <p:nvPr/>
            </p:nvCxnSpPr>
            <p:spPr>
              <a:xfrm rot="5400000">
                <a:off x="3144761" y="1193542"/>
                <a:ext cx="266019"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4" name="肘形连接符 53"/>
              <p:cNvCxnSpPr>
                <a:stCxn id="42" idx="2"/>
                <a:endCxn id="44" idx="0"/>
              </p:cNvCxnSpPr>
              <p:nvPr/>
            </p:nvCxnSpPr>
            <p:spPr>
              <a:xfrm rot="5400000">
                <a:off x="2667805" y="716586"/>
                <a:ext cx="266019" cy="9539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5" name="肘形连接符 54"/>
              <p:cNvCxnSpPr>
                <a:stCxn id="42" idx="2"/>
                <a:endCxn id="46" idx="0"/>
              </p:cNvCxnSpPr>
              <p:nvPr/>
            </p:nvCxnSpPr>
            <p:spPr>
              <a:xfrm rot="16200000" flipH="1">
                <a:off x="3616488" y="721814"/>
                <a:ext cx="266019" cy="94345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1" name="Text Box 22"/>
              <p:cNvSpPr txBox="1">
                <a:spLocks noChangeArrowheads="1"/>
              </p:cNvSpPr>
              <p:nvPr/>
            </p:nvSpPr>
            <p:spPr bwMode="auto">
              <a:xfrm>
                <a:off x="110459" y="180000"/>
                <a:ext cx="1195584" cy="494864"/>
              </a:xfrm>
              <a:prstGeom prst="rect">
                <a:avLst/>
              </a:prstGeom>
              <a:solidFill>
                <a:srgbClr val="00B0F0"/>
              </a:solidFill>
              <a:ln w="38100" cap="flat" cmpd="sng" algn="ctr">
                <a:solidFill>
                  <a:sysClr val="window" lastClr="FFFFFF"/>
                </a:solidFill>
                <a:prstDash val="solid"/>
              </a:ln>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upright="1"/>
              <a:lstStyle>
                <a:defPPr>
                  <a:defRPr lang="zh-CN"/>
                </a:defPPr>
                <a:lvl1pPr algn="ctr">
                  <a:spcAft>
                    <a:spcPts val="0"/>
                  </a:spcAft>
                  <a:defRPr kern="100">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fontAlgn="auto">
                  <a:spcBef>
                    <a:spcPts val="0"/>
                  </a:spcBef>
                  <a:defRPr/>
                </a:pPr>
                <a:r>
                  <a:rPr lang="zh-CN" dirty="0"/>
                  <a:t>直线</a:t>
                </a:r>
                <a:r>
                  <a:rPr lang="en-US" dirty="0"/>
                  <a:t>-</a:t>
                </a:r>
                <a:r>
                  <a:rPr lang="zh-CN" dirty="0"/>
                  <a:t>职能型组织结构</a:t>
                </a:r>
              </a:p>
            </p:txBody>
          </p:sp>
          <p:sp>
            <p:nvSpPr>
              <p:cNvPr id="62" name="文本框 9"/>
              <p:cNvSpPr txBox="1"/>
              <p:nvPr/>
            </p:nvSpPr>
            <p:spPr>
              <a:xfrm>
                <a:off x="2284354" y="1827223"/>
                <a:ext cx="605345" cy="284605"/>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班组长</a:t>
                </a:r>
              </a:p>
            </p:txBody>
          </p:sp>
          <p:sp>
            <p:nvSpPr>
              <p:cNvPr id="63" name="文本框 9"/>
              <p:cNvSpPr txBox="1"/>
              <p:nvPr/>
            </p:nvSpPr>
            <p:spPr>
              <a:xfrm>
                <a:off x="2975679" y="1827223"/>
                <a:ext cx="605344" cy="284605"/>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just"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班组长</a:t>
                </a:r>
              </a:p>
            </p:txBody>
          </p:sp>
          <p:sp>
            <p:nvSpPr>
              <p:cNvPr id="64" name="文本框 9"/>
              <p:cNvSpPr txBox="1"/>
              <p:nvPr/>
            </p:nvSpPr>
            <p:spPr>
              <a:xfrm>
                <a:off x="3670489" y="1827223"/>
                <a:ext cx="605344" cy="284605"/>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just" fontAlgn="auto">
                  <a:spcBef>
                    <a:spcPts val="0"/>
                  </a:spcBef>
                  <a:spcAft>
                    <a:spcPts val="0"/>
                  </a:spcAft>
                  <a:defRPr/>
                </a:pPr>
                <a:r>
                  <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班组长</a:t>
                </a:r>
              </a:p>
            </p:txBody>
          </p:sp>
          <p:cxnSp>
            <p:nvCxnSpPr>
              <p:cNvPr id="65" name="肘形连接符 64"/>
              <p:cNvCxnSpPr>
                <a:stCxn id="45" idx="2"/>
                <a:endCxn id="63" idx="0"/>
              </p:cNvCxnSpPr>
              <p:nvPr/>
            </p:nvCxnSpPr>
            <p:spPr>
              <a:xfrm rot="16200000" flipH="1">
                <a:off x="3169737" y="1719190"/>
                <a:ext cx="216067"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6" name="肘形连接符 65"/>
              <p:cNvCxnSpPr>
                <a:stCxn id="45" idx="2"/>
                <a:endCxn id="62" idx="0"/>
              </p:cNvCxnSpPr>
              <p:nvPr/>
            </p:nvCxnSpPr>
            <p:spPr>
              <a:xfrm rot="5400000">
                <a:off x="2824656" y="1374108"/>
                <a:ext cx="216067" cy="69016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45" idx="2"/>
                <a:endCxn id="64" idx="0"/>
              </p:cNvCxnSpPr>
              <p:nvPr/>
            </p:nvCxnSpPr>
            <p:spPr>
              <a:xfrm rot="16200000" flipH="1">
                <a:off x="3517722" y="1371204"/>
                <a:ext cx="216067" cy="695972"/>
              </a:xfrm>
              <a:prstGeom prst="bentConnector3">
                <a:avLst/>
              </a:prstGeom>
            </p:spPr>
            <p:style>
              <a:lnRef idx="1">
                <a:schemeClr val="accent1"/>
              </a:lnRef>
              <a:fillRef idx="0">
                <a:schemeClr val="accent1"/>
              </a:fillRef>
              <a:effectRef idx="0">
                <a:schemeClr val="accent1"/>
              </a:effectRef>
              <a:fontRef idx="minor">
                <a:schemeClr val="tx1"/>
              </a:fontRef>
            </p:style>
          </p:cxnSp>
        </p:grpSp>
        <p:cxnSp>
          <p:nvCxnSpPr>
            <p:cNvPr id="5" name="肘形连接符 4"/>
            <p:cNvCxnSpPr/>
            <p:nvPr/>
          </p:nvCxnSpPr>
          <p:spPr>
            <a:xfrm rot="5400000">
              <a:off x="6776212" y="1426155"/>
              <a:ext cx="377728" cy="1735048"/>
            </a:xfrm>
            <a:prstGeom prst="bentConnector3">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568575" y="4724400"/>
            <a:ext cx="8929688" cy="1812925"/>
          </a:xfrm>
          <a:prstGeom prst="rect">
            <a:avLst/>
          </a:prstGeom>
        </p:spPr>
        <p:txBody>
          <a:bodyPr>
            <a:spAutoFit/>
          </a:bodyPr>
          <a:lstStyle/>
          <a:p>
            <a:pPr indent="267970" fontAlgn="auto">
              <a:lnSpc>
                <a:spcPct val="123000"/>
              </a:lnSpc>
              <a:spcBef>
                <a:spcPts val="0"/>
              </a:spcBef>
              <a:spcAft>
                <a:spcPts val="420"/>
              </a:spcAft>
              <a:defRPr/>
            </a:pPr>
            <a:r>
              <a:rPr lang="zh-CN" altLang="en-US" sz="1400" b="1" dirty="0">
                <a:solidFill>
                  <a:srgbClr val="99CC00"/>
                </a:solidFill>
                <a:latin typeface="微软雅黑" pitchFamily="34" charset="-122"/>
                <a:ea typeface="微软雅黑" pitchFamily="34" charset="-122"/>
              </a:rPr>
              <a:t>①含义</a:t>
            </a:r>
            <a:r>
              <a:rPr lang="zh-CN" altLang="en-US" sz="1400" b="1" dirty="0">
                <a:solidFill>
                  <a:srgbClr val="99CC00"/>
                </a:solidFill>
                <a:latin typeface="微软雅黑" pitchFamily="34" charset="-122"/>
                <a:ea typeface="微软雅黑" pitchFamily="34" charset="-122"/>
              </a:rPr>
              <a:t>：</a:t>
            </a:r>
            <a:r>
              <a:rPr lang="zh-CN" altLang="en-US" sz="1400" dirty="0">
                <a:solidFill>
                  <a:schemeClr val="bg1">
                    <a:lumMod val="85000"/>
                  </a:schemeClr>
                </a:solidFill>
                <a:latin typeface="微软雅黑" pitchFamily="34" charset="-122"/>
                <a:ea typeface="微软雅黑" pitchFamily="34" charset="-122"/>
              </a:rPr>
              <a:t>在</a:t>
            </a:r>
            <a:r>
              <a:rPr lang="zh-CN" altLang="en-US" sz="1400" dirty="0">
                <a:solidFill>
                  <a:schemeClr val="bg1">
                    <a:lumMod val="85000"/>
                  </a:schemeClr>
                </a:solidFill>
                <a:latin typeface="微软雅黑" pitchFamily="34" charset="-122"/>
                <a:ea typeface="微软雅黑" pitchFamily="34" charset="-122"/>
              </a:rPr>
              <a:t>总公司下按产品或地区设立独立核算，自主经营的多个事业部或分公司。</a:t>
            </a:r>
          </a:p>
          <a:p>
            <a:pPr indent="267970" fontAlgn="auto">
              <a:lnSpc>
                <a:spcPct val="123000"/>
              </a:lnSpc>
              <a:spcBef>
                <a:spcPts val="0"/>
              </a:spcBef>
              <a:spcAft>
                <a:spcPts val="420"/>
              </a:spcAft>
              <a:defRPr/>
            </a:pPr>
            <a:r>
              <a:rPr lang="zh-CN" altLang="en-US" sz="1400" b="1" dirty="0">
                <a:solidFill>
                  <a:srgbClr val="99CC00"/>
                </a:solidFill>
                <a:latin typeface="微软雅黑" pitchFamily="34" charset="-122"/>
                <a:ea typeface="微软雅黑" pitchFamily="34" charset="-122"/>
              </a:rPr>
              <a:t>②优点：</a:t>
            </a:r>
            <a:r>
              <a:rPr lang="zh-CN" altLang="en-US" sz="1400" dirty="0">
                <a:solidFill>
                  <a:schemeClr val="bg1">
                    <a:lumMod val="85000"/>
                  </a:schemeClr>
                </a:solidFill>
                <a:latin typeface="微软雅黑" pitchFamily="34" charset="-122"/>
                <a:ea typeface="微软雅黑" pitchFamily="34" charset="-122"/>
              </a:rPr>
              <a:t>有利于发挥事业部积极性，更好地适应市场；公司高层精力得到解放，能够集中思考战略问题；事业部经理负责领导一个独立经营的部门，</a:t>
            </a:r>
            <a:r>
              <a:rPr lang="zh-CN" altLang="en-US" sz="1400" dirty="0">
                <a:solidFill>
                  <a:schemeClr val="bg1">
                    <a:lumMod val="85000"/>
                  </a:schemeClr>
                </a:solidFill>
                <a:latin typeface="微软雅黑" pitchFamily="34" charset="-122"/>
                <a:ea typeface="微软雅黑" pitchFamily="34" charset="-122"/>
              </a:rPr>
              <a:t>有利于培养</a:t>
            </a:r>
            <a:r>
              <a:rPr lang="zh-CN" altLang="en-US" sz="1400" dirty="0">
                <a:solidFill>
                  <a:schemeClr val="bg1">
                    <a:lumMod val="85000"/>
                  </a:schemeClr>
                </a:solidFill>
                <a:latin typeface="微软雅黑" pitchFamily="34" charset="-122"/>
                <a:ea typeface="微软雅黑" pitchFamily="34" charset="-122"/>
              </a:rPr>
              <a:t>全面的管理人才。</a:t>
            </a:r>
          </a:p>
          <a:p>
            <a:pPr indent="267970" fontAlgn="auto">
              <a:lnSpc>
                <a:spcPct val="123000"/>
              </a:lnSpc>
              <a:spcBef>
                <a:spcPts val="0"/>
              </a:spcBef>
              <a:spcAft>
                <a:spcPts val="420"/>
              </a:spcAft>
              <a:defRPr/>
            </a:pPr>
            <a:r>
              <a:rPr lang="zh-CN" altLang="en-US" sz="1400" b="1" dirty="0">
                <a:solidFill>
                  <a:srgbClr val="99CC00"/>
                </a:solidFill>
                <a:latin typeface="微软雅黑" pitchFamily="34" charset="-122"/>
                <a:ea typeface="微软雅黑" pitchFamily="34" charset="-122"/>
              </a:rPr>
              <a:t>③缺点：</a:t>
            </a:r>
            <a:r>
              <a:rPr lang="zh-CN" altLang="en-US" sz="1400" dirty="0">
                <a:solidFill>
                  <a:schemeClr val="bg1">
                    <a:lumMod val="85000"/>
                  </a:schemeClr>
                </a:solidFill>
                <a:latin typeface="微软雅黑" pitchFamily="34" charset="-122"/>
                <a:ea typeface="微软雅黑" pitchFamily="34" charset="-122"/>
              </a:rPr>
              <a:t>机构设置重叠，一些资源不能充分共享，造成了人员和设备的浪费；各事业部考虑问题往往从本部门出发，忽略整个组织的利益</a:t>
            </a:r>
            <a:r>
              <a:rPr lang="zh-CN" altLang="en-US" sz="1400" dirty="0">
                <a:solidFill>
                  <a:schemeClr val="bg1">
                    <a:lumMod val="85000"/>
                  </a:schemeClr>
                </a:solidFill>
                <a:latin typeface="微软雅黑" pitchFamily="34" charset="-122"/>
                <a:ea typeface="微软雅黑" pitchFamily="34" charset="-122"/>
              </a:rPr>
              <a:t>，彼此</a:t>
            </a:r>
            <a:r>
              <a:rPr lang="zh-CN" altLang="en-US" sz="1400" dirty="0">
                <a:solidFill>
                  <a:schemeClr val="bg1">
                    <a:lumMod val="85000"/>
                  </a:schemeClr>
                </a:solidFill>
                <a:latin typeface="微软雅黑" pitchFamily="34" charset="-122"/>
                <a:ea typeface="微软雅黑" pitchFamily="34" charset="-122"/>
              </a:rPr>
              <a:t>之间会引起激烈的竞争，甚至发生内耗。</a:t>
            </a:r>
          </a:p>
          <a:p>
            <a:pPr indent="267970" fontAlgn="auto">
              <a:lnSpc>
                <a:spcPct val="123000"/>
              </a:lnSpc>
              <a:spcBef>
                <a:spcPts val="0"/>
              </a:spcBef>
              <a:spcAft>
                <a:spcPts val="420"/>
              </a:spcAft>
              <a:defRPr/>
            </a:pPr>
            <a:r>
              <a:rPr lang="zh-CN" altLang="en-US" sz="1400" b="1" dirty="0">
                <a:solidFill>
                  <a:srgbClr val="99CC00"/>
                </a:solidFill>
                <a:latin typeface="微软雅黑" pitchFamily="34" charset="-122"/>
                <a:ea typeface="微软雅黑" pitchFamily="34" charset="-122"/>
              </a:rPr>
              <a:t>④适应：</a:t>
            </a:r>
            <a:r>
              <a:rPr lang="zh-CN" altLang="en-US" sz="1400" dirty="0">
                <a:solidFill>
                  <a:schemeClr val="bg1">
                    <a:lumMod val="85000"/>
                  </a:schemeClr>
                </a:solidFill>
                <a:latin typeface="微软雅黑" pitchFamily="34" charset="-122"/>
                <a:ea typeface="微软雅黑" pitchFamily="34" charset="-122"/>
              </a:rPr>
              <a:t>规模较大、业务多样化、市场环境复杂的企业采用。</a:t>
            </a:r>
          </a:p>
        </p:txBody>
      </p:sp>
      <p:grpSp>
        <p:nvGrpSpPr>
          <p:cNvPr id="41986" name="画布 27"/>
          <p:cNvGrpSpPr>
            <a:grpSpLocks/>
          </p:cNvGrpSpPr>
          <p:nvPr/>
        </p:nvGrpSpPr>
        <p:grpSpPr bwMode="auto">
          <a:xfrm>
            <a:off x="2784475" y="1428750"/>
            <a:ext cx="7567613" cy="3157538"/>
            <a:chOff x="1" y="103805"/>
            <a:chExt cx="5603841" cy="2783099"/>
          </a:xfrm>
        </p:grpSpPr>
        <p:sp>
          <p:nvSpPr>
            <p:cNvPr id="28" name="文本框 1"/>
            <p:cNvSpPr txBox="1"/>
            <p:nvPr/>
          </p:nvSpPr>
          <p:spPr>
            <a:xfrm>
              <a:off x="486678" y="1016113"/>
              <a:ext cx="1228449" cy="316229"/>
            </a:xfrm>
            <a:prstGeom prst="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zh-CN" altLang="en-US" sz="1600">
                  <a:solidFill>
                    <a:srgbClr val="FFFFFF"/>
                  </a:solidFill>
                  <a:latin typeface="微软雅黑"/>
                  <a:ea typeface="微软雅黑"/>
                  <a:cs typeface="宋体" charset="-122"/>
                </a:rPr>
                <a:t>总部职能部门</a:t>
              </a:r>
            </a:p>
          </p:txBody>
        </p:sp>
        <p:sp>
          <p:nvSpPr>
            <p:cNvPr id="29" name="矩形 28"/>
            <p:cNvSpPr/>
            <p:nvPr/>
          </p:nvSpPr>
          <p:spPr>
            <a:xfrm>
              <a:off x="2399296" y="1539431"/>
              <a:ext cx="1066222" cy="28544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事业部</a:t>
              </a:r>
            </a:p>
          </p:txBody>
        </p:sp>
        <p:sp>
          <p:nvSpPr>
            <p:cNvPr id="30" name="文本框 9"/>
            <p:cNvSpPr txBox="1"/>
            <p:nvPr/>
          </p:nvSpPr>
          <p:spPr>
            <a:xfrm>
              <a:off x="2147729" y="2094931"/>
              <a:ext cx="719436" cy="284046"/>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sp>
          <p:nvSpPr>
            <p:cNvPr id="31" name="文本框 9"/>
            <p:cNvSpPr txBox="1"/>
            <p:nvPr/>
          </p:nvSpPr>
          <p:spPr>
            <a:xfrm>
              <a:off x="3011757" y="2094931"/>
              <a:ext cx="719436" cy="284046"/>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cxnSp>
          <p:nvCxnSpPr>
            <p:cNvPr id="33" name="肘形连接符 32"/>
            <p:cNvCxnSpPr>
              <a:stCxn id="29" idx="2"/>
              <a:endCxn id="30" idx="0"/>
            </p:cNvCxnSpPr>
            <p:nvPr/>
          </p:nvCxnSpPr>
          <p:spPr>
            <a:xfrm rot="5400000">
              <a:off x="2584606" y="1747717"/>
              <a:ext cx="270055" cy="42437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29" idx="2"/>
              <a:endCxn id="31" idx="0"/>
            </p:cNvCxnSpPr>
            <p:nvPr/>
          </p:nvCxnSpPr>
          <p:spPr>
            <a:xfrm rot="16200000" flipH="1">
              <a:off x="3016620" y="1740076"/>
              <a:ext cx="270055" cy="43965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5" name="Text Box 22"/>
            <p:cNvSpPr txBox="1">
              <a:spLocks noChangeArrowheads="1"/>
            </p:cNvSpPr>
            <p:nvPr/>
          </p:nvSpPr>
          <p:spPr bwMode="auto">
            <a:xfrm>
              <a:off x="1" y="103805"/>
              <a:ext cx="1123825" cy="619866"/>
            </a:xfrm>
            <a:prstGeom prst="rect">
              <a:avLst/>
            </a:prstGeom>
            <a:solidFill>
              <a:srgbClr val="00B0F0"/>
            </a:solidFill>
            <a:ln w="38100" cap="flat" cmpd="sng" algn="ctr">
              <a:solidFill>
                <a:sysClr val="window" lastClr="FFFFFF"/>
              </a:solidFill>
              <a:prstDash val="solid"/>
            </a:ln>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upright="1"/>
            <a:lstStyle>
              <a:defPPr>
                <a:defRPr lang="zh-CN"/>
              </a:defPPr>
              <a:lvl1pPr algn="ctr">
                <a:spcAft>
                  <a:spcPts val="0"/>
                </a:spcAft>
                <a:defRPr kern="100">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fontAlgn="auto">
                <a:spcBef>
                  <a:spcPts val="0"/>
                </a:spcBef>
                <a:defRPr/>
              </a:pPr>
              <a:r>
                <a:rPr lang="zh-CN" sz="1600" dirty="0"/>
                <a:t>事业部型组织结构</a:t>
              </a:r>
            </a:p>
          </p:txBody>
        </p:sp>
        <p:sp>
          <p:nvSpPr>
            <p:cNvPr id="36" name="文本框 9"/>
            <p:cNvSpPr txBox="1"/>
            <p:nvPr/>
          </p:nvSpPr>
          <p:spPr>
            <a:xfrm>
              <a:off x="2147729" y="2602857"/>
              <a:ext cx="467868" cy="284047"/>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just"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37" name="文本框 9"/>
            <p:cNvSpPr txBox="1"/>
            <p:nvPr/>
          </p:nvSpPr>
          <p:spPr>
            <a:xfrm>
              <a:off x="2697886" y="2602857"/>
              <a:ext cx="467868" cy="284047"/>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38" name="文本框 9"/>
            <p:cNvSpPr txBox="1"/>
            <p:nvPr/>
          </p:nvSpPr>
          <p:spPr>
            <a:xfrm>
              <a:off x="3263324" y="2602857"/>
              <a:ext cx="467868" cy="284047"/>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just"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cxnSp>
          <p:nvCxnSpPr>
            <p:cNvPr id="47" name="肘形连接符 46"/>
            <p:cNvCxnSpPr>
              <a:stCxn id="29" idx="2"/>
              <a:endCxn id="37" idx="0"/>
            </p:cNvCxnSpPr>
            <p:nvPr/>
          </p:nvCxnSpPr>
          <p:spPr>
            <a:xfrm rot="16200000" flipH="1">
              <a:off x="2542829" y="2213867"/>
              <a:ext cx="777980"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 name="肘形连接符 47"/>
            <p:cNvCxnSpPr>
              <a:stCxn id="29" idx="2"/>
              <a:endCxn id="36" idx="0"/>
            </p:cNvCxnSpPr>
            <p:nvPr/>
          </p:nvCxnSpPr>
          <p:spPr>
            <a:xfrm rot="5400000">
              <a:off x="2267751" y="1938788"/>
              <a:ext cx="777980" cy="550157"/>
            </a:xfrm>
            <a:prstGeom prst="bentConnector3">
              <a:avLst>
                <a:gd name="adj1" fmla="val 83583"/>
              </a:avLst>
            </a:prstGeom>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29" idx="2"/>
              <a:endCxn id="38" idx="0"/>
            </p:cNvCxnSpPr>
            <p:nvPr/>
          </p:nvCxnSpPr>
          <p:spPr>
            <a:xfrm rot="16200000" flipH="1">
              <a:off x="2825549" y="1931147"/>
              <a:ext cx="777980" cy="565439"/>
            </a:xfrm>
            <a:prstGeom prst="bentConnector3">
              <a:avLst>
                <a:gd name="adj1" fmla="val 82123"/>
              </a:avLst>
            </a:prstGeom>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4270770" y="1539431"/>
              <a:ext cx="1067398" cy="28544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事业部</a:t>
              </a:r>
            </a:p>
          </p:txBody>
        </p:sp>
        <p:sp>
          <p:nvSpPr>
            <p:cNvPr id="56" name="文本框 9"/>
            <p:cNvSpPr txBox="1"/>
            <p:nvPr/>
          </p:nvSpPr>
          <p:spPr>
            <a:xfrm>
              <a:off x="4019202" y="2094931"/>
              <a:ext cx="720611" cy="284046"/>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sp>
          <p:nvSpPr>
            <p:cNvPr id="57" name="文本框 9"/>
            <p:cNvSpPr txBox="1"/>
            <p:nvPr/>
          </p:nvSpPr>
          <p:spPr>
            <a:xfrm>
              <a:off x="4884406" y="2094931"/>
              <a:ext cx="719436" cy="284046"/>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cxnSp>
          <p:nvCxnSpPr>
            <p:cNvPr id="58" name="肘形连接符 57"/>
            <p:cNvCxnSpPr>
              <a:stCxn id="50" idx="2"/>
              <a:endCxn id="56" idx="0"/>
            </p:cNvCxnSpPr>
            <p:nvPr/>
          </p:nvCxnSpPr>
          <p:spPr>
            <a:xfrm rot="5400000">
              <a:off x="4457255" y="1747717"/>
              <a:ext cx="270055" cy="42437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9" name="肘形连接符 58"/>
            <p:cNvCxnSpPr>
              <a:stCxn id="50" idx="2"/>
              <a:endCxn id="57" idx="0"/>
            </p:cNvCxnSpPr>
            <p:nvPr/>
          </p:nvCxnSpPr>
          <p:spPr>
            <a:xfrm rot="16200000" flipH="1">
              <a:off x="4889269" y="1740076"/>
              <a:ext cx="270055" cy="43965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0" name="文本框 9"/>
            <p:cNvSpPr txBox="1"/>
            <p:nvPr/>
          </p:nvSpPr>
          <p:spPr>
            <a:xfrm>
              <a:off x="4019202" y="2602857"/>
              <a:ext cx="469044" cy="284047"/>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just"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69" name="文本框 9"/>
            <p:cNvSpPr txBox="1"/>
            <p:nvPr/>
          </p:nvSpPr>
          <p:spPr>
            <a:xfrm>
              <a:off x="4570534" y="2602857"/>
              <a:ext cx="467868" cy="284047"/>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70" name="文本框 9"/>
            <p:cNvSpPr txBox="1"/>
            <p:nvPr/>
          </p:nvSpPr>
          <p:spPr>
            <a:xfrm>
              <a:off x="5135974" y="2602857"/>
              <a:ext cx="467868" cy="284047"/>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just"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cxnSp>
          <p:nvCxnSpPr>
            <p:cNvPr id="71" name="肘形连接符 70"/>
            <p:cNvCxnSpPr>
              <a:stCxn id="50" idx="2"/>
              <a:endCxn id="69" idx="0"/>
            </p:cNvCxnSpPr>
            <p:nvPr/>
          </p:nvCxnSpPr>
          <p:spPr>
            <a:xfrm rot="16200000" flipH="1">
              <a:off x="4415479" y="2213867"/>
              <a:ext cx="777980"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2" name="肘形连接符 71"/>
            <p:cNvCxnSpPr>
              <a:stCxn id="50" idx="2"/>
              <a:endCxn id="60" idx="0"/>
            </p:cNvCxnSpPr>
            <p:nvPr/>
          </p:nvCxnSpPr>
          <p:spPr>
            <a:xfrm rot="5400000">
              <a:off x="4139812" y="1938200"/>
              <a:ext cx="777980" cy="551333"/>
            </a:xfrm>
            <a:prstGeom prst="bentConnector3">
              <a:avLst>
                <a:gd name="adj1" fmla="val 83583"/>
              </a:avLst>
            </a:prstGeom>
          </p:spPr>
          <p:style>
            <a:lnRef idx="1">
              <a:schemeClr val="accent1"/>
            </a:lnRef>
            <a:fillRef idx="0">
              <a:schemeClr val="accent1"/>
            </a:fillRef>
            <a:effectRef idx="0">
              <a:schemeClr val="accent1"/>
            </a:effectRef>
            <a:fontRef idx="minor">
              <a:schemeClr val="tx1"/>
            </a:fontRef>
          </p:style>
        </p:cxnSp>
        <p:cxnSp>
          <p:nvCxnSpPr>
            <p:cNvPr id="73" name="肘形连接符 72"/>
            <p:cNvCxnSpPr>
              <a:stCxn id="50" idx="2"/>
              <a:endCxn id="70" idx="0"/>
            </p:cNvCxnSpPr>
            <p:nvPr/>
          </p:nvCxnSpPr>
          <p:spPr>
            <a:xfrm rot="16200000" flipH="1">
              <a:off x="4698198" y="1931147"/>
              <a:ext cx="777980" cy="565439"/>
            </a:xfrm>
            <a:prstGeom prst="bentConnector3">
              <a:avLst>
                <a:gd name="adj1" fmla="val 83583"/>
              </a:avLst>
            </a:prstGeom>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26647" y="1539431"/>
              <a:ext cx="1066223" cy="28544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事业部</a:t>
              </a:r>
            </a:p>
          </p:txBody>
        </p:sp>
        <p:sp>
          <p:nvSpPr>
            <p:cNvPr id="75" name="文本框 9"/>
            <p:cNvSpPr txBox="1"/>
            <p:nvPr/>
          </p:nvSpPr>
          <p:spPr>
            <a:xfrm>
              <a:off x="275079" y="2094931"/>
              <a:ext cx="720612" cy="284046"/>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sp>
          <p:nvSpPr>
            <p:cNvPr id="76" name="文本框 9"/>
            <p:cNvSpPr txBox="1"/>
            <p:nvPr/>
          </p:nvSpPr>
          <p:spPr>
            <a:xfrm>
              <a:off x="1139108" y="2094931"/>
              <a:ext cx="720611" cy="284046"/>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职能部门</a:t>
              </a:r>
            </a:p>
          </p:txBody>
        </p:sp>
        <p:cxnSp>
          <p:nvCxnSpPr>
            <p:cNvPr id="77" name="肘形连接符 76"/>
            <p:cNvCxnSpPr>
              <a:stCxn id="74" idx="2"/>
              <a:endCxn id="75" idx="0"/>
            </p:cNvCxnSpPr>
            <p:nvPr/>
          </p:nvCxnSpPr>
          <p:spPr>
            <a:xfrm rot="5400000">
              <a:off x="712545" y="1747129"/>
              <a:ext cx="270055" cy="4255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8" name="肘形连接符 77"/>
            <p:cNvCxnSpPr>
              <a:stCxn id="74" idx="2"/>
              <a:endCxn id="76" idx="0"/>
            </p:cNvCxnSpPr>
            <p:nvPr/>
          </p:nvCxnSpPr>
          <p:spPr>
            <a:xfrm rot="16200000" flipH="1">
              <a:off x="1145147" y="1740076"/>
              <a:ext cx="270055" cy="43965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9" name="文本框 9"/>
            <p:cNvSpPr txBox="1"/>
            <p:nvPr/>
          </p:nvSpPr>
          <p:spPr>
            <a:xfrm>
              <a:off x="275079" y="2602857"/>
              <a:ext cx="467868" cy="284047"/>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80" name="文本框 9"/>
            <p:cNvSpPr txBox="1"/>
            <p:nvPr/>
          </p:nvSpPr>
          <p:spPr>
            <a:xfrm>
              <a:off x="826412" y="2602857"/>
              <a:ext cx="467868" cy="284047"/>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sp>
          <p:nvSpPr>
            <p:cNvPr id="81" name="文本框 9"/>
            <p:cNvSpPr txBox="1"/>
            <p:nvPr/>
          </p:nvSpPr>
          <p:spPr>
            <a:xfrm>
              <a:off x="1391851" y="2602857"/>
              <a:ext cx="467868" cy="284047"/>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just" fontAlgn="auto">
                <a:spcBef>
                  <a:spcPts val="0"/>
                </a:spcBef>
                <a:spcAft>
                  <a:spcPts val="0"/>
                </a:spcAft>
                <a:defRPr/>
              </a:pPr>
              <a:r>
                <a:rPr lang="zh-CN" sz="14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工厂</a:t>
              </a:r>
            </a:p>
          </p:txBody>
        </p:sp>
        <p:cxnSp>
          <p:nvCxnSpPr>
            <p:cNvPr id="82" name="肘形连接符 81"/>
            <p:cNvCxnSpPr>
              <a:stCxn id="74" idx="2"/>
              <a:endCxn id="80" idx="0"/>
            </p:cNvCxnSpPr>
            <p:nvPr/>
          </p:nvCxnSpPr>
          <p:spPr>
            <a:xfrm rot="16200000" flipH="1">
              <a:off x="671356" y="2213867"/>
              <a:ext cx="777980"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3" name="肘形连接符 82"/>
            <p:cNvCxnSpPr>
              <a:stCxn id="74" idx="2"/>
              <a:endCxn id="79" idx="0"/>
            </p:cNvCxnSpPr>
            <p:nvPr/>
          </p:nvCxnSpPr>
          <p:spPr>
            <a:xfrm rot="5400000">
              <a:off x="395690" y="1938200"/>
              <a:ext cx="777980" cy="551332"/>
            </a:xfrm>
            <a:prstGeom prst="bentConnector3">
              <a:avLst>
                <a:gd name="adj1" fmla="val 82123"/>
              </a:avLst>
            </a:prstGeom>
          </p:spPr>
          <p:style>
            <a:lnRef idx="1">
              <a:schemeClr val="accent1"/>
            </a:lnRef>
            <a:fillRef idx="0">
              <a:schemeClr val="accent1"/>
            </a:fillRef>
            <a:effectRef idx="0">
              <a:schemeClr val="accent1"/>
            </a:effectRef>
            <a:fontRef idx="minor">
              <a:schemeClr val="tx1"/>
            </a:fontRef>
          </p:style>
        </p:cxnSp>
        <p:cxnSp>
          <p:nvCxnSpPr>
            <p:cNvPr id="84" name="肘形连接符 83"/>
            <p:cNvCxnSpPr>
              <a:stCxn id="74" idx="2"/>
              <a:endCxn id="81" idx="0"/>
            </p:cNvCxnSpPr>
            <p:nvPr/>
          </p:nvCxnSpPr>
          <p:spPr>
            <a:xfrm rot="16200000" flipH="1">
              <a:off x="954075" y="1931147"/>
              <a:ext cx="777980" cy="565439"/>
            </a:xfrm>
            <a:prstGeom prst="bentConnector3">
              <a:avLst>
                <a:gd name="adj1" fmla="val 80663"/>
              </a:avLst>
            </a:prstGeom>
          </p:spPr>
          <p:style>
            <a:lnRef idx="1">
              <a:schemeClr val="accent1"/>
            </a:lnRef>
            <a:fillRef idx="0">
              <a:schemeClr val="accent1"/>
            </a:fillRef>
            <a:effectRef idx="0">
              <a:schemeClr val="accent1"/>
            </a:effectRef>
            <a:fontRef idx="minor">
              <a:schemeClr val="tx1"/>
            </a:fontRef>
          </p:style>
        </p:cxnSp>
        <p:sp>
          <p:nvSpPr>
            <p:cNvPr id="85" name="文本框 1"/>
            <p:cNvSpPr txBox="1"/>
            <p:nvPr/>
          </p:nvSpPr>
          <p:spPr>
            <a:xfrm>
              <a:off x="4163794" y="1016113"/>
              <a:ext cx="1228449" cy="316229"/>
            </a:xfrm>
            <a:prstGeom prst="rect">
              <a:avLst/>
            </a:prstGeom>
            <a:ln/>
          </p:spPr>
          <p:style>
            <a:lnRef idx="1">
              <a:schemeClr val="accent4"/>
            </a:lnRef>
            <a:fillRef idx="3">
              <a:schemeClr val="accent4"/>
            </a:fillRef>
            <a:effectRef idx="2">
              <a:schemeClr val="accent4"/>
            </a:effectRef>
            <a:fontRef idx="minor">
              <a:schemeClr val="lt1"/>
            </a:fontRef>
          </p:style>
          <p:txBody>
            <a:bodyPr/>
            <a:lstStyle/>
            <a:p>
              <a:pPr algn="ctr"/>
              <a:r>
                <a:rPr lang="zh-CN" altLang="en-US" sz="1600">
                  <a:solidFill>
                    <a:srgbClr val="FFFFFF"/>
                  </a:solidFill>
                  <a:latin typeface="微软雅黑"/>
                  <a:ea typeface="微软雅黑"/>
                  <a:cs typeface="宋体" charset="-122"/>
                </a:rPr>
                <a:t>总部职能部门</a:t>
              </a:r>
            </a:p>
          </p:txBody>
        </p:sp>
        <p:sp>
          <p:nvSpPr>
            <p:cNvPr id="86" name="文本框 1"/>
            <p:cNvSpPr txBox="1"/>
            <p:nvPr/>
          </p:nvSpPr>
          <p:spPr>
            <a:xfrm>
              <a:off x="2318183" y="203152"/>
              <a:ext cx="1228449" cy="495333"/>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a:r>
                <a:rPr lang="zh-CN" altLang="en-US" b="1">
                  <a:solidFill>
                    <a:srgbClr val="FFFFFF"/>
                  </a:solidFill>
                  <a:latin typeface="宋体" charset="-122"/>
                  <a:ea typeface="微软雅黑"/>
                  <a:cs typeface="宋体" charset="-122"/>
                </a:rPr>
                <a:t>公司总部</a:t>
              </a:r>
              <a:endParaRPr lang="zh-CN" altLang="en-US" sz="1400">
                <a:solidFill>
                  <a:srgbClr val="FFFFFF"/>
                </a:solidFill>
                <a:latin typeface="宋体" charset="-122"/>
                <a:ea typeface="微软雅黑"/>
                <a:cs typeface="宋体" charset="-122"/>
              </a:endParaRPr>
            </a:p>
          </p:txBody>
        </p:sp>
        <p:cxnSp>
          <p:nvCxnSpPr>
            <p:cNvPr id="87" name="肘形连接符 86"/>
            <p:cNvCxnSpPr>
              <a:stCxn id="86" idx="2"/>
              <a:endCxn id="28" idx="0"/>
            </p:cNvCxnSpPr>
            <p:nvPr/>
          </p:nvCxnSpPr>
          <p:spPr>
            <a:xfrm rot="5400000">
              <a:off x="1857841" y="-57866"/>
              <a:ext cx="317628" cy="1830329"/>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88" name="肘形连接符 87"/>
            <p:cNvCxnSpPr>
              <a:stCxn id="86" idx="2"/>
              <a:endCxn id="85" idx="0"/>
            </p:cNvCxnSpPr>
            <p:nvPr/>
          </p:nvCxnSpPr>
          <p:spPr>
            <a:xfrm rot="16200000" flipH="1">
              <a:off x="3696399" y="-66095"/>
              <a:ext cx="317628" cy="1846787"/>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89" name="肘形连接符 88"/>
            <p:cNvCxnSpPr>
              <a:stCxn id="86" idx="2"/>
              <a:endCxn id="74" idx="0"/>
            </p:cNvCxnSpPr>
            <p:nvPr/>
          </p:nvCxnSpPr>
          <p:spPr>
            <a:xfrm rot="5400000">
              <a:off x="1575609" y="183221"/>
              <a:ext cx="840946" cy="1871474"/>
            </a:xfrm>
            <a:prstGeom prst="bentConnector3">
              <a:avLst>
                <a:gd name="adj1" fmla="val 86448"/>
              </a:avLst>
            </a:prstGeom>
          </p:spPr>
          <p:style>
            <a:lnRef idx="1">
              <a:schemeClr val="accent6"/>
            </a:lnRef>
            <a:fillRef idx="0">
              <a:schemeClr val="accent6"/>
            </a:fillRef>
            <a:effectRef idx="0">
              <a:schemeClr val="accent6"/>
            </a:effectRef>
            <a:fontRef idx="minor">
              <a:schemeClr val="tx1"/>
            </a:fontRef>
          </p:style>
        </p:cxnSp>
        <p:cxnSp>
          <p:nvCxnSpPr>
            <p:cNvPr id="90" name="肘形连接符 89"/>
            <p:cNvCxnSpPr>
              <a:stCxn id="86" idx="2"/>
              <a:endCxn id="29" idx="0"/>
            </p:cNvCxnSpPr>
            <p:nvPr/>
          </p:nvCxnSpPr>
          <p:spPr>
            <a:xfrm rot="5400000">
              <a:off x="2511346" y="1119853"/>
              <a:ext cx="840946" cy="9404"/>
            </a:xfrm>
            <a:prstGeom prst="bentConnector3">
              <a:avLst/>
            </a:prstGeom>
          </p:spPr>
          <p:style>
            <a:lnRef idx="1">
              <a:schemeClr val="accent2"/>
            </a:lnRef>
            <a:fillRef idx="0">
              <a:schemeClr val="accent2"/>
            </a:fillRef>
            <a:effectRef idx="0">
              <a:schemeClr val="accent2"/>
            </a:effectRef>
            <a:fontRef idx="minor">
              <a:schemeClr val="tx1"/>
            </a:fontRef>
          </p:style>
        </p:cxnSp>
        <p:cxnSp>
          <p:nvCxnSpPr>
            <p:cNvPr id="91" name="肘形连接符 90"/>
            <p:cNvCxnSpPr>
              <a:stCxn id="86" idx="2"/>
              <a:endCxn id="50" idx="0"/>
            </p:cNvCxnSpPr>
            <p:nvPr/>
          </p:nvCxnSpPr>
          <p:spPr>
            <a:xfrm rot="16200000" flipH="1">
              <a:off x="3447671" y="182633"/>
              <a:ext cx="840946" cy="1872649"/>
            </a:xfrm>
            <a:prstGeom prst="bentConnector3">
              <a:avLst>
                <a:gd name="adj1" fmla="val 87798"/>
              </a:avLst>
            </a:prstGeom>
          </p:spPr>
          <p:style>
            <a:lnRef idx="1">
              <a:schemeClr val="accent6"/>
            </a:lnRef>
            <a:fillRef idx="0">
              <a:schemeClr val="accent6"/>
            </a:fillRef>
            <a:effectRef idx="0">
              <a:schemeClr val="accent6"/>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568575" y="4652963"/>
            <a:ext cx="8929688" cy="1828800"/>
          </a:xfrm>
          <a:prstGeom prst="rect">
            <a:avLst/>
          </a:prstGeom>
        </p:spPr>
        <p:txBody>
          <a:bodyPr>
            <a:spAutoFit/>
          </a:bodyPr>
          <a:lstStyle/>
          <a:p>
            <a:pPr indent="26797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①含义：</a:t>
            </a:r>
            <a:r>
              <a:rPr lang="zh-CN" altLang="en-US" sz="1600" dirty="0">
                <a:solidFill>
                  <a:schemeClr val="bg1">
                    <a:lumMod val="85000"/>
                  </a:schemeClr>
                </a:solidFill>
                <a:latin typeface="微软雅黑" pitchFamily="34" charset="-122"/>
                <a:ea typeface="微软雅黑" pitchFamily="34" charset="-122"/>
              </a:rPr>
              <a:t>由职能部门系列和为完成某一临时任务而组建的项目小组系列组成。这种结构打破了传统的一个员工只有一个上司的命令统一原则，使一个员工属于两个甚至两个以上的部门。</a:t>
            </a:r>
          </a:p>
          <a:p>
            <a:pPr indent="26797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②优点：</a:t>
            </a:r>
            <a:r>
              <a:rPr lang="zh-CN" altLang="en-US" sz="1600" dirty="0">
                <a:solidFill>
                  <a:schemeClr val="bg1">
                    <a:lumMod val="85000"/>
                  </a:schemeClr>
                </a:solidFill>
                <a:latin typeface="微软雅黑" pitchFamily="34" charset="-122"/>
                <a:ea typeface="微软雅黑" pitchFamily="34" charset="-122"/>
              </a:rPr>
              <a:t>纵横结合，有利于加强各职能部门之间的协作和配合。</a:t>
            </a:r>
          </a:p>
          <a:p>
            <a:pPr indent="26797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③缺点：</a:t>
            </a:r>
            <a:r>
              <a:rPr lang="zh-CN" altLang="en-US" sz="1600" dirty="0">
                <a:solidFill>
                  <a:schemeClr val="bg1">
                    <a:lumMod val="85000"/>
                  </a:schemeClr>
                </a:solidFill>
                <a:latin typeface="微软雅黑" pitchFamily="34" charset="-122"/>
                <a:ea typeface="微软雅黑" pitchFamily="34" charset="-122"/>
              </a:rPr>
              <a:t>破坏命令统一，双重职权关系容易引起冲突；组织结构稳定性较差，人员臃肿。</a:t>
            </a:r>
          </a:p>
          <a:p>
            <a:pPr indent="26797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④适应：</a:t>
            </a:r>
            <a:r>
              <a:rPr lang="zh-CN" altLang="en-US" sz="1600" dirty="0">
                <a:solidFill>
                  <a:schemeClr val="bg1">
                    <a:lumMod val="85000"/>
                  </a:schemeClr>
                </a:solidFill>
                <a:latin typeface="微软雅黑" pitchFamily="34" charset="-122"/>
                <a:ea typeface="微软雅黑" pitchFamily="34" charset="-122"/>
              </a:rPr>
              <a:t>要适用于突击性、临时性任务。</a:t>
            </a:r>
          </a:p>
        </p:txBody>
      </p:sp>
      <p:grpSp>
        <p:nvGrpSpPr>
          <p:cNvPr id="43010" name="组合 12"/>
          <p:cNvGrpSpPr>
            <a:grpSpLocks/>
          </p:cNvGrpSpPr>
          <p:nvPr/>
        </p:nvGrpSpPr>
        <p:grpSpPr bwMode="auto">
          <a:xfrm>
            <a:off x="2784475" y="1484313"/>
            <a:ext cx="7993063" cy="2922587"/>
            <a:chOff x="2785219" y="1484784"/>
            <a:chExt cx="7992888" cy="2922843"/>
          </a:xfrm>
        </p:grpSpPr>
        <p:sp>
          <p:nvSpPr>
            <p:cNvPr id="53" name="文本框 1"/>
            <p:cNvSpPr txBox="1"/>
            <p:nvPr/>
          </p:nvSpPr>
          <p:spPr>
            <a:xfrm>
              <a:off x="4394909" y="1508598"/>
              <a:ext cx="1096939" cy="433426"/>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zh-CN" sz="1600" b="1"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总经理</a:t>
              </a:r>
              <a:endParaRPr lang="zh-CN" sz="16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4" name="Text Box 22"/>
            <p:cNvSpPr txBox="1">
              <a:spLocks noChangeArrowheads="1"/>
            </p:cNvSpPr>
            <p:nvPr/>
          </p:nvSpPr>
          <p:spPr bwMode="auto">
            <a:xfrm>
              <a:off x="2785219" y="1484784"/>
              <a:ext cx="1350933" cy="679510"/>
            </a:xfrm>
            <a:prstGeom prst="rect">
              <a:avLst/>
            </a:prstGeom>
            <a:solidFill>
              <a:srgbClr val="00B0F0"/>
            </a:solidFill>
            <a:ln w="38100" cap="flat" cmpd="sng" algn="ctr">
              <a:solidFill>
                <a:sysClr val="window" lastClr="FFFFFF"/>
              </a:solidFill>
              <a:prstDash val="solid"/>
            </a:ln>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upright="1"/>
            <a:lstStyle>
              <a:defPPr>
                <a:defRPr lang="zh-CN"/>
              </a:defPPr>
              <a:lvl1pPr algn="ctr">
                <a:spcAft>
                  <a:spcPts val="0"/>
                </a:spcAft>
                <a:defRPr sz="1600" kern="100">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fontAlgn="auto">
                <a:spcBef>
                  <a:spcPts val="0"/>
                </a:spcBef>
                <a:defRPr/>
              </a:pPr>
              <a:r>
                <a:rPr lang="zh-CN" dirty="0"/>
                <a:t>矩阵型组织结构</a:t>
              </a:r>
            </a:p>
          </p:txBody>
        </p:sp>
        <p:sp>
          <p:nvSpPr>
            <p:cNvPr id="55" name="矩形 54"/>
            <p:cNvSpPr/>
            <p:nvPr/>
          </p:nvSpPr>
          <p:spPr>
            <a:xfrm>
              <a:off x="5139430" y="2634235"/>
              <a:ext cx="1266797" cy="390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项目小组</a:t>
              </a:r>
              <a:r>
                <a:rPr 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A</a:t>
              </a:r>
              <a:endPar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1" name="矩形 60"/>
            <p:cNvSpPr/>
            <p:nvPr/>
          </p:nvSpPr>
          <p:spPr>
            <a:xfrm>
              <a:off x="5139430" y="3324857"/>
              <a:ext cx="1276322" cy="39214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项目小组</a:t>
              </a:r>
              <a:r>
                <a:rPr 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B</a:t>
              </a:r>
              <a:endPar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2" name="矩形 61"/>
            <p:cNvSpPr/>
            <p:nvPr/>
          </p:nvSpPr>
          <p:spPr>
            <a:xfrm>
              <a:off x="5139430" y="4015481"/>
              <a:ext cx="1276322" cy="39214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项目小组</a:t>
              </a:r>
              <a:r>
                <a:rPr lang="en-US"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C</a:t>
              </a:r>
              <a:endPar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3" name="文本框 9"/>
            <p:cNvSpPr txBox="1"/>
            <p:nvPr/>
          </p:nvSpPr>
          <p:spPr>
            <a:xfrm>
              <a:off x="6257006" y="1907096"/>
              <a:ext cx="1009628" cy="388971"/>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研发部</a:t>
              </a:r>
            </a:p>
          </p:txBody>
        </p:sp>
        <p:sp>
          <p:nvSpPr>
            <p:cNvPr id="64" name="文本框 9"/>
            <p:cNvSpPr txBox="1"/>
            <p:nvPr/>
          </p:nvSpPr>
          <p:spPr>
            <a:xfrm>
              <a:off x="7426967" y="1907096"/>
              <a:ext cx="1008041" cy="388971"/>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生产部</a:t>
              </a:r>
            </a:p>
          </p:txBody>
        </p:sp>
        <p:sp>
          <p:nvSpPr>
            <p:cNvPr id="65" name="文本框 9"/>
            <p:cNvSpPr txBox="1"/>
            <p:nvPr/>
          </p:nvSpPr>
          <p:spPr>
            <a:xfrm>
              <a:off x="8596930" y="1907096"/>
              <a:ext cx="1011215" cy="388971"/>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市场部</a:t>
              </a:r>
            </a:p>
          </p:txBody>
        </p:sp>
        <p:sp>
          <p:nvSpPr>
            <p:cNvPr id="66" name="文本框 9"/>
            <p:cNvSpPr txBox="1"/>
            <p:nvPr/>
          </p:nvSpPr>
          <p:spPr>
            <a:xfrm>
              <a:off x="9766891" y="1905508"/>
              <a:ext cx="1011216" cy="390559"/>
            </a:xfrm>
            <a:prstGeom prst="rect">
              <a:avLst/>
            </a:prstGeom>
            <a:ln/>
          </p:spPr>
          <p:style>
            <a:lnRef idx="1">
              <a:schemeClr val="accent5"/>
            </a:lnRef>
            <a:fillRef idx="3">
              <a:schemeClr val="accent5"/>
            </a:fillRef>
            <a:effectRef idx="2">
              <a:schemeClr val="accent5"/>
            </a:effectRef>
            <a:fontRef idx="minor">
              <a:schemeClr val="lt1"/>
            </a:fontRef>
          </p:style>
          <p:txBody>
            <a:bodyPr/>
            <a:lstStyle/>
            <a:p>
              <a:pPr algn="ctr" fontAlgn="auto">
                <a:spcBef>
                  <a:spcPts val="0"/>
                </a:spcBef>
                <a:spcAft>
                  <a:spcPts val="0"/>
                </a:spcAft>
                <a:defRPr/>
              </a:pPr>
              <a:r>
                <a:rPr 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销售部</a:t>
              </a:r>
            </a:p>
          </p:txBody>
        </p:sp>
        <p:cxnSp>
          <p:nvCxnSpPr>
            <p:cNvPr id="67" name="肘形连接符 66"/>
            <p:cNvCxnSpPr>
              <a:stCxn id="53" idx="2"/>
              <a:endCxn id="55" idx="1"/>
            </p:cNvCxnSpPr>
            <p:nvPr/>
          </p:nvCxnSpPr>
          <p:spPr>
            <a:xfrm rot="16200000" flipH="1">
              <a:off x="4597263" y="2287346"/>
              <a:ext cx="887490" cy="1968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2" name="肘形连接符 91"/>
            <p:cNvCxnSpPr>
              <a:stCxn id="53" idx="2"/>
              <a:endCxn id="61" idx="1"/>
            </p:cNvCxnSpPr>
            <p:nvPr/>
          </p:nvCxnSpPr>
          <p:spPr>
            <a:xfrm rot="16200000" flipH="1">
              <a:off x="4251951" y="2632658"/>
              <a:ext cx="1578113" cy="1968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3" name="肘形连接符 92"/>
            <p:cNvCxnSpPr>
              <a:stCxn id="53" idx="2"/>
              <a:endCxn id="62" idx="1"/>
            </p:cNvCxnSpPr>
            <p:nvPr/>
          </p:nvCxnSpPr>
          <p:spPr>
            <a:xfrm rot="16200000" flipH="1">
              <a:off x="3905845" y="2978764"/>
              <a:ext cx="2270324" cy="19684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53" idx="3"/>
              <a:endCxn id="63" idx="0"/>
            </p:cNvCxnSpPr>
            <p:nvPr/>
          </p:nvCxnSpPr>
          <p:spPr>
            <a:xfrm>
              <a:off x="5491848" y="1726105"/>
              <a:ext cx="1269972" cy="18099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5" name="肘形连接符 94"/>
            <p:cNvCxnSpPr>
              <a:stCxn id="53" idx="3"/>
              <a:endCxn id="64" idx="0"/>
            </p:cNvCxnSpPr>
            <p:nvPr/>
          </p:nvCxnSpPr>
          <p:spPr>
            <a:xfrm>
              <a:off x="5491848" y="1726105"/>
              <a:ext cx="2439934" cy="18099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6" name="肘形连接符 95"/>
            <p:cNvCxnSpPr>
              <a:stCxn id="53" idx="3"/>
              <a:endCxn id="65" idx="0"/>
            </p:cNvCxnSpPr>
            <p:nvPr/>
          </p:nvCxnSpPr>
          <p:spPr>
            <a:xfrm>
              <a:off x="5491848" y="1726105"/>
              <a:ext cx="3609896" cy="18099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7" name="肘形连接符 96"/>
            <p:cNvCxnSpPr>
              <a:stCxn id="53" idx="3"/>
              <a:endCxn id="66" idx="0"/>
            </p:cNvCxnSpPr>
            <p:nvPr/>
          </p:nvCxnSpPr>
          <p:spPr>
            <a:xfrm>
              <a:off x="5491848" y="1726105"/>
              <a:ext cx="4781445" cy="17940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8" name="肘形连接符 97"/>
            <p:cNvCxnSpPr>
              <a:stCxn id="55" idx="3"/>
              <a:endCxn id="63" idx="2"/>
            </p:cNvCxnSpPr>
            <p:nvPr/>
          </p:nvCxnSpPr>
          <p:spPr>
            <a:xfrm flipV="1">
              <a:off x="6406228" y="2296067"/>
              <a:ext cx="355592" cy="53344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9" name="肘形连接符 98"/>
            <p:cNvCxnSpPr>
              <a:stCxn id="55" idx="3"/>
              <a:endCxn id="64" idx="2"/>
            </p:cNvCxnSpPr>
            <p:nvPr/>
          </p:nvCxnSpPr>
          <p:spPr>
            <a:xfrm flipV="1">
              <a:off x="6406228" y="2296067"/>
              <a:ext cx="1525554" cy="53344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0" name="肘形连接符 99"/>
            <p:cNvCxnSpPr>
              <a:stCxn id="55" idx="3"/>
              <a:endCxn id="65" idx="2"/>
            </p:cNvCxnSpPr>
            <p:nvPr/>
          </p:nvCxnSpPr>
          <p:spPr>
            <a:xfrm flipV="1">
              <a:off x="6406228" y="2296067"/>
              <a:ext cx="2695516" cy="53344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1" name="肘形连接符 100"/>
            <p:cNvCxnSpPr>
              <a:stCxn id="55" idx="3"/>
              <a:endCxn id="66" idx="2"/>
            </p:cNvCxnSpPr>
            <p:nvPr/>
          </p:nvCxnSpPr>
          <p:spPr>
            <a:xfrm flipV="1">
              <a:off x="6406228" y="2296067"/>
              <a:ext cx="3867065" cy="53344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2" name="肘形连接符 101"/>
            <p:cNvCxnSpPr>
              <a:stCxn id="61" idx="3"/>
              <a:endCxn id="63" idx="2"/>
            </p:cNvCxnSpPr>
            <p:nvPr/>
          </p:nvCxnSpPr>
          <p:spPr>
            <a:xfrm flipV="1">
              <a:off x="6415753" y="2296067"/>
              <a:ext cx="346067" cy="122407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3" name="肘形连接符 102"/>
            <p:cNvCxnSpPr>
              <a:stCxn id="62" idx="3"/>
              <a:endCxn id="63" idx="2"/>
            </p:cNvCxnSpPr>
            <p:nvPr/>
          </p:nvCxnSpPr>
          <p:spPr>
            <a:xfrm flipV="1">
              <a:off x="6415753" y="2296067"/>
              <a:ext cx="346067" cy="191628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4" name="肘形连接符 103"/>
            <p:cNvCxnSpPr>
              <a:stCxn id="61" idx="3"/>
              <a:endCxn id="64" idx="2"/>
            </p:cNvCxnSpPr>
            <p:nvPr/>
          </p:nvCxnSpPr>
          <p:spPr>
            <a:xfrm flipV="1">
              <a:off x="6415753" y="2296067"/>
              <a:ext cx="1516029" cy="122407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5" name="肘形连接符 104"/>
            <p:cNvCxnSpPr>
              <a:stCxn id="61" idx="3"/>
              <a:endCxn id="65" idx="2"/>
            </p:cNvCxnSpPr>
            <p:nvPr/>
          </p:nvCxnSpPr>
          <p:spPr>
            <a:xfrm flipV="1">
              <a:off x="6415753" y="2296067"/>
              <a:ext cx="2685991" cy="122407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6" name="肘形连接符 105"/>
            <p:cNvCxnSpPr>
              <a:stCxn id="61" idx="3"/>
              <a:endCxn id="66" idx="2"/>
            </p:cNvCxnSpPr>
            <p:nvPr/>
          </p:nvCxnSpPr>
          <p:spPr>
            <a:xfrm flipV="1">
              <a:off x="6415753" y="2296067"/>
              <a:ext cx="3857541" cy="122407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7" name="肘形连接符 106"/>
            <p:cNvCxnSpPr>
              <a:stCxn id="62" idx="3"/>
              <a:endCxn id="64" idx="2"/>
            </p:cNvCxnSpPr>
            <p:nvPr/>
          </p:nvCxnSpPr>
          <p:spPr>
            <a:xfrm flipV="1">
              <a:off x="6415753" y="2296067"/>
              <a:ext cx="1516029" cy="191628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8" name="肘形连接符 107"/>
            <p:cNvCxnSpPr>
              <a:stCxn id="62" idx="3"/>
              <a:endCxn id="65" idx="2"/>
            </p:cNvCxnSpPr>
            <p:nvPr/>
          </p:nvCxnSpPr>
          <p:spPr>
            <a:xfrm flipV="1">
              <a:off x="6415753" y="2296067"/>
              <a:ext cx="2685991" cy="191628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9" name="肘形连接符 108"/>
            <p:cNvCxnSpPr>
              <a:stCxn id="62" idx="3"/>
              <a:endCxn id="66" idx="2"/>
            </p:cNvCxnSpPr>
            <p:nvPr/>
          </p:nvCxnSpPr>
          <p:spPr>
            <a:xfrm flipV="1">
              <a:off x="6415753" y="2296067"/>
              <a:ext cx="3857541" cy="1916281"/>
            </a:xfrm>
            <a:prstGeom prst="bentConnector2">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568575" y="2166938"/>
            <a:ext cx="4608513" cy="4406900"/>
          </a:xfrm>
          <a:prstGeom prst="rect">
            <a:avLst/>
          </a:prstGeom>
        </p:spPr>
        <p:txBody>
          <a:bodyPr>
            <a:spAutoFit/>
          </a:bodyPr>
          <a:lstStyle/>
          <a:p>
            <a:pPr indent="42120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①含义：</a:t>
            </a:r>
            <a:r>
              <a:rPr lang="zh-CN" altLang="en-US" sz="1600" dirty="0">
                <a:solidFill>
                  <a:schemeClr val="bg1">
                    <a:lumMod val="85000"/>
                  </a:schemeClr>
                </a:solidFill>
                <a:latin typeface="微软雅黑" pitchFamily="34" charset="-122"/>
                <a:ea typeface="微软雅黑" pitchFamily="34" charset="-122"/>
              </a:rPr>
              <a:t>是利用现代信息技术手段，适应与发展起来的一种新型的组织机构。组织的大部分职能从组织外“购买”，即管理当局将其经营的主要职能都外包出去。</a:t>
            </a:r>
          </a:p>
          <a:p>
            <a:pPr indent="42120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②优点</a:t>
            </a:r>
            <a:r>
              <a:rPr lang="zh-CN" altLang="en-US" sz="1600" b="1" dirty="0">
                <a:solidFill>
                  <a:srgbClr val="99CC00"/>
                </a:solidFill>
                <a:latin typeface="微软雅黑" pitchFamily="34" charset="-122"/>
                <a:ea typeface="微软雅黑" pitchFamily="34" charset="-122"/>
              </a:rPr>
              <a:t>：</a:t>
            </a:r>
            <a:r>
              <a:rPr lang="en-US" altLang="zh-CN" sz="1600" dirty="0">
                <a:solidFill>
                  <a:schemeClr val="bg1">
                    <a:lumMod val="85000"/>
                  </a:schemeClr>
                </a:solidFill>
                <a:latin typeface="微软雅黑" pitchFamily="34" charset="-122"/>
                <a:ea typeface="微软雅黑" pitchFamily="34" charset="-122"/>
              </a:rPr>
              <a:t>a</a:t>
            </a:r>
            <a:r>
              <a:rPr lang="zh-CN" altLang="en-US" sz="1600" dirty="0">
                <a:solidFill>
                  <a:schemeClr val="bg1">
                    <a:lumMod val="85000"/>
                  </a:schemeClr>
                </a:solidFill>
                <a:latin typeface="微软雅黑" pitchFamily="34" charset="-122"/>
                <a:ea typeface="微软雅黑" pitchFamily="34" charset="-122"/>
              </a:rPr>
              <a:t>、核心团队集中尽力做最擅长事；</a:t>
            </a:r>
            <a:r>
              <a:rPr lang="en-US" altLang="zh-CN" sz="1600" dirty="0">
                <a:solidFill>
                  <a:schemeClr val="bg1">
                    <a:lumMod val="85000"/>
                  </a:schemeClr>
                </a:solidFill>
                <a:latin typeface="微软雅黑" pitchFamily="34" charset="-122"/>
                <a:ea typeface="微软雅黑" pitchFamily="34" charset="-122"/>
              </a:rPr>
              <a:t>b</a:t>
            </a:r>
            <a:r>
              <a:rPr lang="zh-CN" altLang="en-US" sz="1600" dirty="0">
                <a:solidFill>
                  <a:schemeClr val="bg1">
                    <a:lumMod val="85000"/>
                  </a:schemeClr>
                </a:solidFill>
                <a:latin typeface="微软雅黑" pitchFamily="34" charset="-122"/>
                <a:ea typeface="微软雅黑" pitchFamily="34" charset="-122"/>
              </a:rPr>
              <a:t>、降低管理成本；提高管理效益；</a:t>
            </a:r>
            <a:r>
              <a:rPr lang="en-US" altLang="zh-CN" sz="1600" dirty="0">
                <a:solidFill>
                  <a:schemeClr val="bg1">
                    <a:lumMod val="85000"/>
                  </a:schemeClr>
                </a:solidFill>
                <a:latin typeface="微软雅黑" pitchFamily="34" charset="-122"/>
                <a:ea typeface="微软雅黑" pitchFamily="34" charset="-122"/>
              </a:rPr>
              <a:t>C</a:t>
            </a:r>
            <a:r>
              <a:rPr lang="zh-CN" altLang="en-US" sz="1600" dirty="0">
                <a:solidFill>
                  <a:schemeClr val="bg1">
                    <a:lumMod val="85000"/>
                  </a:schemeClr>
                </a:solidFill>
                <a:latin typeface="微软雅黑" pitchFamily="34" charset="-122"/>
                <a:ea typeface="微软雅黑" pitchFamily="34" charset="-122"/>
              </a:rPr>
              <a:t>、</a:t>
            </a:r>
            <a:r>
              <a:rPr lang="zh-CN" altLang="zh-CN" sz="1600" dirty="0">
                <a:solidFill>
                  <a:schemeClr val="bg1">
                    <a:lumMod val="85000"/>
                  </a:schemeClr>
                </a:solidFill>
                <a:latin typeface="微软雅黑" pitchFamily="34" charset="-122"/>
                <a:ea typeface="微软雅黑" pitchFamily="34" charset="-122"/>
              </a:rPr>
              <a:t>简化了机构和管理层次，</a:t>
            </a:r>
            <a:r>
              <a:rPr lang="zh-CN" altLang="en-US" sz="1600" dirty="0">
                <a:solidFill>
                  <a:schemeClr val="bg1">
                    <a:lumMod val="85000"/>
                  </a:schemeClr>
                </a:solidFill>
                <a:latin typeface="微软雅黑" pitchFamily="34" charset="-122"/>
                <a:ea typeface="微软雅黑" pitchFamily="34" charset="-122"/>
              </a:rPr>
              <a:t>组织结构可以进一步扁平化，效率也更高。</a:t>
            </a:r>
          </a:p>
          <a:p>
            <a:pPr indent="42120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③缺点</a:t>
            </a:r>
            <a:r>
              <a:rPr lang="zh-CN" altLang="en-US" sz="1600" b="1" dirty="0">
                <a:solidFill>
                  <a:srgbClr val="99CC00"/>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对外部资源依赖性较强，风险大。</a:t>
            </a:r>
          </a:p>
          <a:p>
            <a:pPr indent="42120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④适应</a:t>
            </a:r>
            <a:r>
              <a:rPr lang="zh-CN" altLang="en-US" sz="1600" b="1" dirty="0">
                <a:solidFill>
                  <a:srgbClr val="99CC00"/>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较</a:t>
            </a:r>
            <a:r>
              <a:rPr lang="zh-CN" altLang="en-US" sz="1600" dirty="0">
                <a:solidFill>
                  <a:schemeClr val="bg1">
                    <a:lumMod val="85000"/>
                  </a:schemeClr>
                </a:solidFill>
                <a:latin typeface="微软雅黑" pitchFamily="34" charset="-122"/>
                <a:ea typeface="微软雅黑" pitchFamily="34" charset="-122"/>
              </a:rPr>
              <a:t>适合于玩具和服装制造企业。它们需要相当大的灵活性以对时尚的变化做出迅速反应。网络组织也适合于那些制造活动需要低廉劳动力的公司。</a:t>
            </a:r>
          </a:p>
        </p:txBody>
      </p:sp>
      <p:graphicFrame>
        <p:nvGraphicFramePr>
          <p:cNvPr id="32" name="图示 31"/>
          <p:cNvGraphicFramePr/>
          <p:nvPr/>
        </p:nvGraphicFramePr>
        <p:xfrm>
          <a:off x="7249715" y="1892643"/>
          <a:ext cx="4945460" cy="448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22"/>
          <p:cNvSpPr txBox="1">
            <a:spLocks noChangeArrowheads="1"/>
          </p:cNvSpPr>
          <p:nvPr/>
        </p:nvSpPr>
        <p:spPr bwMode="auto">
          <a:xfrm>
            <a:off x="7250113" y="1417638"/>
            <a:ext cx="1350962" cy="679450"/>
          </a:xfrm>
          <a:prstGeom prst="rect">
            <a:avLst/>
          </a:prstGeom>
          <a:solidFill>
            <a:srgbClr val="00B0F0"/>
          </a:solidFill>
          <a:ln w="38100" cap="flat" cmpd="sng" algn="ctr">
            <a:solidFill>
              <a:sysClr val="window" lastClr="FFFFFF"/>
            </a:solidFill>
            <a:prstDash val="solid"/>
          </a:ln>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zh-CN" altLang="en-US" sz="1600">
                <a:solidFill>
                  <a:srgbClr val="FFFFFF"/>
                </a:solidFill>
                <a:latin typeface="微软雅黑"/>
                <a:ea typeface="微软雅黑"/>
                <a:cs typeface="宋体" charset="-122"/>
              </a:rPr>
              <a:t>网络型结构组织结构</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568575" y="3317875"/>
            <a:ext cx="4608513" cy="3206750"/>
          </a:xfrm>
          <a:prstGeom prst="rect">
            <a:avLst/>
          </a:prstGeom>
        </p:spPr>
        <p:txBody>
          <a:bodyPr>
            <a:spAutoFit/>
          </a:bodyPr>
          <a:lstStyle/>
          <a:p>
            <a:pPr indent="42120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①含义</a:t>
            </a:r>
            <a:r>
              <a:rPr lang="zh-CN" altLang="en-US" sz="1600" b="1" dirty="0">
                <a:solidFill>
                  <a:srgbClr val="99CC00"/>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即</a:t>
            </a:r>
            <a:r>
              <a:rPr lang="zh-CN" altLang="en-US" sz="1600" dirty="0">
                <a:solidFill>
                  <a:schemeClr val="bg1">
                    <a:lumMod val="85000"/>
                  </a:schemeClr>
                </a:solidFill>
                <a:latin typeface="微软雅黑" pitchFamily="34" charset="-122"/>
                <a:ea typeface="微软雅黑" pitchFamily="34" charset="-122"/>
              </a:rPr>
              <a:t>各个</a:t>
            </a:r>
            <a:r>
              <a:rPr lang="zh-CN" altLang="en-US" sz="1600" dirty="0">
                <a:solidFill>
                  <a:schemeClr val="bg1">
                    <a:lumMod val="85000"/>
                  </a:schemeClr>
                </a:solidFill>
                <a:latin typeface="微软雅黑" pitchFamily="34" charset="-122"/>
                <a:ea typeface="微软雅黑" pitchFamily="34" charset="-122"/>
              </a:rPr>
              <a:t>分部具有独立的法人资格，是总部下属的子公司，也是公司分权的一种组织形式</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indent="42120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②</a:t>
            </a:r>
            <a:r>
              <a:rPr lang="zh-CN" altLang="en-US" sz="1600" b="1" dirty="0">
                <a:solidFill>
                  <a:srgbClr val="99CC00"/>
                </a:solidFill>
                <a:latin typeface="微软雅黑" pitchFamily="34" charset="-122"/>
                <a:ea typeface="微软雅黑" pitchFamily="34" charset="-122"/>
              </a:rPr>
              <a:t>优点</a:t>
            </a:r>
            <a:r>
              <a:rPr lang="zh-CN" altLang="en-US" sz="1600" b="1" dirty="0">
                <a:solidFill>
                  <a:srgbClr val="99CC00"/>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总公司</a:t>
            </a:r>
            <a:r>
              <a:rPr lang="zh-CN" altLang="en-US" sz="1600" dirty="0">
                <a:solidFill>
                  <a:schemeClr val="bg1">
                    <a:lumMod val="85000"/>
                  </a:schemeClr>
                </a:solidFill>
                <a:latin typeface="微软雅黑" pitchFamily="34" charset="-122"/>
                <a:ea typeface="微软雅黑" pitchFamily="34" charset="-122"/>
              </a:rPr>
              <a:t>对子公司具有有限的责任，风险得到控制</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indent="42120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③</a:t>
            </a:r>
            <a:r>
              <a:rPr lang="zh-CN" altLang="en-US" sz="1600" b="1" dirty="0">
                <a:solidFill>
                  <a:srgbClr val="99CC00"/>
                </a:solidFill>
                <a:latin typeface="微软雅黑" pitchFamily="34" charset="-122"/>
                <a:ea typeface="微软雅黑" pitchFamily="34" charset="-122"/>
              </a:rPr>
              <a:t>缺点</a:t>
            </a:r>
            <a:r>
              <a:rPr lang="zh-CN" altLang="en-US" sz="1600" b="1" dirty="0">
                <a:solidFill>
                  <a:srgbClr val="99CC00"/>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战略</a:t>
            </a:r>
            <a:r>
              <a:rPr lang="zh-CN" altLang="en-US" sz="1600" dirty="0">
                <a:solidFill>
                  <a:schemeClr val="bg1">
                    <a:lumMod val="85000"/>
                  </a:schemeClr>
                </a:solidFill>
                <a:latin typeface="微软雅黑" pitchFamily="34" charset="-122"/>
                <a:ea typeface="微软雅黑" pitchFamily="34" charset="-122"/>
              </a:rPr>
              <a:t>协调、控制、监督困难，资源配置也较难，缺乏各公司的协调，管理变的间接。</a:t>
            </a:r>
          </a:p>
          <a:p>
            <a:pPr indent="421200" fontAlgn="auto">
              <a:lnSpc>
                <a:spcPct val="130000"/>
              </a:lnSpc>
              <a:spcBef>
                <a:spcPts val="0"/>
              </a:spcBef>
              <a:spcAft>
                <a:spcPts val="420"/>
              </a:spcAft>
              <a:defRPr/>
            </a:pPr>
            <a:r>
              <a:rPr lang="zh-CN" altLang="en-US" sz="1600" b="1" dirty="0">
                <a:solidFill>
                  <a:srgbClr val="99CC00"/>
                </a:solidFill>
                <a:latin typeface="微软雅黑" pitchFamily="34" charset="-122"/>
                <a:ea typeface="微软雅黑" pitchFamily="34" charset="-122"/>
              </a:rPr>
              <a:t>④适应</a:t>
            </a:r>
            <a:r>
              <a:rPr lang="zh-CN" altLang="en-US" sz="1600" b="1" dirty="0">
                <a:solidFill>
                  <a:srgbClr val="99CC00"/>
                </a:solidFill>
                <a:latin typeface="微软雅黑" pitchFamily="34" charset="-122"/>
                <a:ea typeface="微软雅黑" pitchFamily="34" charset="-122"/>
              </a:rPr>
              <a:t>：</a:t>
            </a:r>
            <a:r>
              <a:rPr lang="zh-CN" altLang="zh-CN" sz="1600" dirty="0">
                <a:solidFill>
                  <a:schemeClr val="bg1">
                    <a:lumMod val="85000"/>
                  </a:schemeClr>
                </a:solidFill>
                <a:latin typeface="微软雅黑" pitchFamily="34" charset="-122"/>
                <a:ea typeface="微软雅黑" pitchFamily="34" charset="-122"/>
              </a:rPr>
              <a:t>是在非相关领域开展多种经营的企业所常用的一种组织结构形式。</a:t>
            </a:r>
            <a:endParaRPr lang="zh-CN" altLang="en-US" sz="1600" dirty="0">
              <a:solidFill>
                <a:schemeClr val="bg1">
                  <a:lumMod val="85000"/>
                </a:schemeClr>
              </a:solidFill>
              <a:latin typeface="微软雅黑" pitchFamily="34" charset="-122"/>
              <a:ea typeface="微软雅黑" pitchFamily="34" charset="-122"/>
            </a:endParaRPr>
          </a:p>
        </p:txBody>
      </p:sp>
      <p:graphicFrame>
        <p:nvGraphicFramePr>
          <p:cNvPr id="4" name="图示 3"/>
          <p:cNvGraphicFramePr/>
          <p:nvPr/>
        </p:nvGraphicFramePr>
        <p:xfrm>
          <a:off x="7249715" y="2404864"/>
          <a:ext cx="4543400" cy="39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2"/>
          <p:cNvSpPr txBox="1">
            <a:spLocks noChangeArrowheads="1"/>
          </p:cNvSpPr>
          <p:nvPr/>
        </p:nvSpPr>
        <p:spPr bwMode="auto">
          <a:xfrm>
            <a:off x="7250113" y="1417638"/>
            <a:ext cx="1350962" cy="679450"/>
          </a:xfrm>
          <a:prstGeom prst="rect">
            <a:avLst/>
          </a:prstGeom>
          <a:solidFill>
            <a:srgbClr val="00B0F0"/>
          </a:solidFill>
          <a:ln w="38100" cap="flat" cmpd="sng" algn="ctr">
            <a:solidFill>
              <a:sysClr val="window" lastClr="FFFFFF"/>
            </a:solidFill>
            <a:prstDash val="solid"/>
          </a:ln>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upright="1"/>
          <a:lstStyle>
            <a:defPPr>
              <a:defRPr lang="zh-CN"/>
            </a:defPPr>
            <a:lvl1pPr algn="ctr">
              <a:spcAft>
                <a:spcPts val="0"/>
              </a:spcAft>
              <a:defRPr sz="1600" kern="100">
                <a:solidFill>
                  <a:srgbClr val="FFFFFF"/>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pPr fontAlgn="auto">
              <a:spcBef>
                <a:spcPts val="0"/>
              </a:spcBef>
              <a:defRPr/>
            </a:pPr>
            <a:r>
              <a:rPr lang="zh-CN" altLang="en-US" dirty="0"/>
              <a:t>集团控股型组织结构</a:t>
            </a:r>
            <a:endParaRPr lang="zh-CN"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6"/>
          <p:cNvSpPr txBox="1"/>
          <p:nvPr/>
        </p:nvSpPr>
        <p:spPr>
          <a:xfrm>
            <a:off x="2425700" y="2632075"/>
            <a:ext cx="4103688" cy="1373188"/>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职权即职务范围以内的权力。每一个管理职位都具有某种特定的、内在的权力，任职者可以从该职位的等级或头衔中获得这种权力。</a:t>
            </a:r>
            <a:endParaRPr lang="zh-CN" altLang="zh-CN" sz="1600" b="1" dirty="0">
              <a:solidFill>
                <a:schemeClr val="bg1">
                  <a:lumMod val="85000"/>
                </a:schemeClr>
              </a:solidFill>
              <a:latin typeface="微软雅黑" pitchFamily="34" charset="-122"/>
              <a:ea typeface="微软雅黑" pitchFamily="34" charset="-122"/>
            </a:endParaRPr>
          </a:p>
        </p:txBody>
      </p:sp>
      <p:sp>
        <p:nvSpPr>
          <p:cNvPr id="26" name="TextBox 6"/>
          <p:cNvSpPr txBox="1"/>
          <p:nvPr/>
        </p:nvSpPr>
        <p:spPr>
          <a:xfrm>
            <a:off x="2425700" y="4140200"/>
            <a:ext cx="4103688" cy="2012950"/>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因此，职权与组织内的一定职位相关，是一种职位的权力，而与担任该职位管理者的个人特性无关，它与任职者没有任何直接的关系。某人被辞退掉有权的职位，离职者就不再享有该职位的任何权力。职权仍保留在该职位中，并给予新的任职者。</a:t>
            </a:r>
          </a:p>
        </p:txBody>
      </p:sp>
      <p:sp>
        <p:nvSpPr>
          <p:cNvPr id="46083" name="TextBox 6"/>
          <p:cNvSpPr txBox="1">
            <a:spLocks noChangeArrowheads="1"/>
          </p:cNvSpPr>
          <p:nvPr/>
        </p:nvSpPr>
        <p:spPr bwMode="auto">
          <a:xfrm>
            <a:off x="2425700" y="2111375"/>
            <a:ext cx="3959225" cy="381000"/>
          </a:xfrm>
          <a:prstGeom prst="rect">
            <a:avLst/>
          </a:prstGeom>
          <a:noFill/>
          <a:ln w="9525">
            <a:noFill/>
            <a:miter lim="800000"/>
            <a:headEnd/>
            <a:tailEnd/>
          </a:ln>
        </p:spPr>
        <p:txBody>
          <a:bodyPr>
            <a:spAutoFit/>
          </a:bodyPr>
          <a:lstStyle/>
          <a:p>
            <a:pPr indent="457200">
              <a:lnSpc>
                <a:spcPct val="130000"/>
              </a:lnSpc>
            </a:pPr>
            <a:r>
              <a:rPr lang="en-US" altLang="zh-CN" sz="1600" b="1">
                <a:solidFill>
                  <a:srgbClr val="99CC00"/>
                </a:solidFill>
                <a:latin typeface="微软雅黑"/>
                <a:ea typeface="微软雅黑"/>
                <a:cs typeface="微软雅黑"/>
              </a:rPr>
              <a:t>1</a:t>
            </a:r>
            <a:r>
              <a:rPr lang="zh-CN" altLang="en-US" sz="1600" b="1">
                <a:solidFill>
                  <a:srgbClr val="99CC00"/>
                </a:solidFill>
                <a:latin typeface="微软雅黑"/>
                <a:ea typeface="微软雅黑"/>
                <a:cs typeface="微软雅黑"/>
              </a:rPr>
              <a:t>）什么是职权？</a:t>
            </a:r>
          </a:p>
        </p:txBody>
      </p:sp>
      <p:sp>
        <p:nvSpPr>
          <p:cNvPr id="2" name="矩形 1"/>
          <p:cNvSpPr/>
          <p:nvPr/>
        </p:nvSpPr>
        <p:spPr>
          <a:xfrm>
            <a:off x="6818313" y="5451475"/>
            <a:ext cx="5040312" cy="731838"/>
          </a:xfrm>
          <a:prstGeom prst="rect">
            <a:avLst/>
          </a:prstGeom>
        </p:spPr>
        <p:txBody>
          <a:bodyPr>
            <a:spAutoFit/>
          </a:bodyPr>
          <a:lstStyle/>
          <a:p>
            <a:pPr indent="457200" fontAlgn="auto">
              <a:lnSpc>
                <a:spcPct val="130000"/>
              </a:lnSpc>
              <a:spcBef>
                <a:spcPts val="0"/>
              </a:spcBef>
              <a:spcAft>
                <a:spcPts val="0"/>
              </a:spcAft>
              <a:defRPr/>
            </a:pPr>
            <a:r>
              <a:rPr lang="zh-CN" altLang="zh-CN" sz="1600" dirty="0">
                <a:solidFill>
                  <a:schemeClr val="bg1">
                    <a:lumMod val="85000"/>
                  </a:schemeClr>
                </a:solidFill>
                <a:latin typeface="微软雅黑" pitchFamily="34" charset="-122"/>
                <a:ea typeface="微软雅黑" pitchFamily="34" charset="-122"/>
              </a:rPr>
              <a:t>组织内的职权分为三种形式，即</a:t>
            </a:r>
            <a:r>
              <a:rPr lang="zh-CN" altLang="zh-CN" sz="1600" b="1" dirty="0">
                <a:solidFill>
                  <a:srgbClr val="99CC00"/>
                </a:solidFill>
                <a:latin typeface="微软雅黑" pitchFamily="34" charset="-122"/>
                <a:ea typeface="微软雅黑" pitchFamily="34" charset="-122"/>
              </a:rPr>
              <a:t>直线职权、参谋职权和职能职权</a:t>
            </a:r>
            <a:r>
              <a:rPr lang="zh-CN" altLang="zh-CN" sz="1600" dirty="0">
                <a:solidFill>
                  <a:schemeClr val="bg1">
                    <a:lumMod val="85000"/>
                  </a:schemeClr>
                </a:solidFill>
                <a:latin typeface="微软雅黑" pitchFamily="34" charset="-122"/>
                <a:ea typeface="微软雅黑" pitchFamily="34" charset="-122"/>
              </a:rPr>
              <a:t>。</a:t>
            </a:r>
            <a:endParaRPr lang="zh-CN" altLang="en-US" sz="1600" dirty="0">
              <a:solidFill>
                <a:schemeClr val="bg1">
                  <a:lumMod val="85000"/>
                </a:schemeClr>
              </a:solidFill>
              <a:latin typeface="微软雅黑" pitchFamily="34" charset="-122"/>
              <a:ea typeface="微软雅黑" pitchFamily="34" charset="-122"/>
            </a:endParaRPr>
          </a:p>
        </p:txBody>
      </p:sp>
      <p:pic>
        <p:nvPicPr>
          <p:cNvPr id="3" name="图片 2"/>
          <p:cNvPicPr>
            <a:picLocks noChangeAspect="1"/>
          </p:cNvPicPr>
          <p:nvPr/>
        </p:nvPicPr>
        <p:blipFill>
          <a:blip r:embed="rId2"/>
          <a:srcRect/>
          <a:stretch>
            <a:fillRect/>
          </a:stretch>
        </p:blipFill>
        <p:spPr bwMode="auto">
          <a:xfrm>
            <a:off x="6985000" y="2297113"/>
            <a:ext cx="4705350" cy="3076575"/>
          </a:xfrm>
          <a:prstGeom prst="rect">
            <a:avLst/>
          </a:prstGeom>
          <a:noFill/>
          <a:ln w="12700">
            <a:solidFill>
              <a:srgbClr val="99CC00"/>
            </a:solid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3"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decel="10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7"/>
          <p:cNvSpPr txBox="1"/>
          <p:nvPr>
            <p:custDataLst>
              <p:tags r:id="rId1"/>
            </p:custDataLst>
          </p:nvPr>
        </p:nvSpPr>
        <p:spPr>
          <a:xfrm>
            <a:off x="2425700" y="4076700"/>
            <a:ext cx="4248150" cy="1944688"/>
          </a:xfrm>
          <a:prstGeom prst="rect">
            <a:avLst/>
          </a:prstGeom>
          <a:solidFill>
            <a:srgbClr val="7BAC00"/>
          </a:solidFill>
          <a:ln w="9525" cap="flat" cmpd="sng" algn="ctr">
            <a:noFill/>
            <a:prstDash val="solid"/>
            <a:headEnd type="none" w="med" len="med"/>
            <a:tailEnd type="none" w="med" len="med"/>
          </a:ln>
          <a:effectLst/>
        </p:spPr>
        <p:txBody>
          <a:bodyPr lIns="68583" tIns="34292" rIns="68583" bIns="34292" anchor="ctr"/>
          <a:lstStyle/>
          <a:p>
            <a:pPr algn="ctr" defTabSz="912813"/>
            <a:endParaRPr lang="en-US" altLang="zh-CN" sz="1400">
              <a:solidFill>
                <a:srgbClr val="FFFFFF"/>
              </a:solidFill>
              <a:latin typeface="Segoe UI" pitchFamily="34" charset="0"/>
              <a:cs typeface="Segoe UI" pitchFamily="34" charset="0"/>
            </a:endParaRPr>
          </a:p>
        </p:txBody>
      </p:sp>
      <p:sp>
        <p:nvSpPr>
          <p:cNvPr id="25" name="TextBox 6"/>
          <p:cNvSpPr txBox="1"/>
          <p:nvPr/>
        </p:nvSpPr>
        <p:spPr>
          <a:xfrm>
            <a:off x="2425700" y="2684463"/>
            <a:ext cx="4103688" cy="1052512"/>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直线职权是指给予一位管理者指挥其下属工作的权力，也就是通常所说的指挥权。但要注意：</a:t>
            </a:r>
            <a:r>
              <a:rPr lang="zh-CN" altLang="en-US" sz="1600" b="1" dirty="0">
                <a:solidFill>
                  <a:srgbClr val="FF3C00"/>
                </a:solidFill>
                <a:latin typeface="微软雅黑" pitchFamily="34" charset="-122"/>
                <a:ea typeface="微软雅黑" pitchFamily="34" charset="-122"/>
              </a:rPr>
              <a:t>下级的下级不是你的下级。</a:t>
            </a:r>
            <a:endParaRPr lang="zh-CN" altLang="zh-CN" sz="1600" b="1" dirty="0">
              <a:solidFill>
                <a:srgbClr val="FF3C00"/>
              </a:solidFill>
              <a:latin typeface="微软雅黑" pitchFamily="34" charset="-122"/>
              <a:ea typeface="微软雅黑" pitchFamily="34" charset="-122"/>
            </a:endParaRPr>
          </a:p>
        </p:txBody>
      </p:sp>
      <p:sp>
        <p:nvSpPr>
          <p:cNvPr id="26" name="TextBox 6"/>
          <p:cNvSpPr txBox="1">
            <a:spLocks noChangeArrowheads="1"/>
          </p:cNvSpPr>
          <p:nvPr/>
        </p:nvSpPr>
        <p:spPr bwMode="auto">
          <a:xfrm>
            <a:off x="2451100" y="4256088"/>
            <a:ext cx="4078288" cy="1693862"/>
          </a:xfrm>
          <a:prstGeom prst="rect">
            <a:avLst/>
          </a:prstGeom>
          <a:noFill/>
          <a:ln w="9525">
            <a:noFill/>
            <a:miter lim="800000"/>
            <a:headEnd/>
            <a:tailEnd/>
          </a:ln>
        </p:spPr>
        <p:txBody>
          <a:bodyPr>
            <a:spAutoFit/>
          </a:bodyPr>
          <a:lstStyle/>
          <a:p>
            <a:pPr indent="457200">
              <a:lnSpc>
                <a:spcPct val="130000"/>
              </a:lnSpc>
            </a:pPr>
            <a:r>
              <a:rPr lang="zh-CN" altLang="en-US" sz="1600">
                <a:solidFill>
                  <a:schemeClr val="bg1"/>
                </a:solidFill>
                <a:latin typeface="微软雅黑"/>
                <a:ea typeface="微软雅黑"/>
                <a:cs typeface="微软雅黑"/>
              </a:rPr>
              <a:t>上级管理下级，下级服从上级；直接向上级汇报，不能越级汇报，但可越级申诉；直接向下级指挥，不能越级指挥，但可越级检查。这是企业管理的基本常识。</a:t>
            </a:r>
            <a:endParaRPr lang="en-US" altLang="zh-CN" sz="1600">
              <a:solidFill>
                <a:schemeClr val="bg1"/>
              </a:solidFill>
              <a:latin typeface="微软雅黑"/>
              <a:ea typeface="微软雅黑"/>
              <a:cs typeface="微软雅黑"/>
            </a:endParaRPr>
          </a:p>
          <a:p>
            <a:pPr indent="457200" algn="r">
              <a:lnSpc>
                <a:spcPct val="130000"/>
              </a:lnSpc>
            </a:pPr>
            <a:r>
              <a:rPr lang="en-US" altLang="zh-CN" sz="1600">
                <a:solidFill>
                  <a:schemeClr val="bg1"/>
                </a:solidFill>
                <a:latin typeface="微软雅黑"/>
                <a:ea typeface="微软雅黑"/>
                <a:cs typeface="微软雅黑"/>
              </a:rPr>
              <a:t>——</a:t>
            </a:r>
            <a:r>
              <a:rPr lang="zh-CN" altLang="en-US" sz="1600">
                <a:solidFill>
                  <a:schemeClr val="bg1"/>
                </a:solidFill>
                <a:latin typeface="微软雅黑"/>
                <a:ea typeface="微软雅黑"/>
                <a:cs typeface="微软雅黑"/>
              </a:rPr>
              <a:t>李书福</a:t>
            </a:r>
          </a:p>
        </p:txBody>
      </p:sp>
      <p:sp>
        <p:nvSpPr>
          <p:cNvPr id="47108" name="TextBox 6"/>
          <p:cNvSpPr txBox="1">
            <a:spLocks noChangeArrowheads="1"/>
          </p:cNvSpPr>
          <p:nvPr/>
        </p:nvSpPr>
        <p:spPr bwMode="auto">
          <a:xfrm>
            <a:off x="2425700" y="2111375"/>
            <a:ext cx="3959225" cy="381000"/>
          </a:xfrm>
          <a:prstGeom prst="rect">
            <a:avLst/>
          </a:prstGeom>
          <a:noFill/>
          <a:ln w="9525">
            <a:noFill/>
            <a:miter lim="800000"/>
            <a:headEnd/>
            <a:tailEnd/>
          </a:ln>
        </p:spPr>
        <p:txBody>
          <a:bodyPr>
            <a:spAutoFit/>
          </a:bodyPr>
          <a:lstStyle/>
          <a:p>
            <a:pPr indent="457200">
              <a:lnSpc>
                <a:spcPct val="130000"/>
              </a:lnSpc>
            </a:pPr>
            <a:r>
              <a:rPr lang="en-US" altLang="zh-CN" sz="1600" b="1">
                <a:solidFill>
                  <a:srgbClr val="99CC00"/>
                </a:solidFill>
                <a:latin typeface="微软雅黑"/>
                <a:ea typeface="微软雅黑"/>
                <a:cs typeface="微软雅黑"/>
              </a:rPr>
              <a:t>1</a:t>
            </a:r>
            <a:r>
              <a:rPr lang="zh-CN" altLang="en-US" sz="1600" b="1">
                <a:solidFill>
                  <a:srgbClr val="99CC00"/>
                </a:solidFill>
                <a:latin typeface="微软雅黑"/>
                <a:ea typeface="微软雅黑"/>
                <a:cs typeface="微软雅黑"/>
              </a:rPr>
              <a:t>）什么是职权？→</a:t>
            </a:r>
            <a:r>
              <a:rPr lang="zh-CN" altLang="en-US" sz="1600" b="1">
                <a:solidFill>
                  <a:srgbClr val="FCBC08"/>
                </a:solidFill>
                <a:latin typeface="微软雅黑"/>
                <a:ea typeface="微软雅黑"/>
                <a:cs typeface="微软雅黑"/>
              </a:rPr>
              <a:t>①直线职权</a:t>
            </a:r>
          </a:p>
        </p:txBody>
      </p:sp>
      <p:pic>
        <p:nvPicPr>
          <p:cNvPr id="47109" name="图片 10"/>
          <p:cNvPicPr>
            <a:picLocks noChangeAspect="1"/>
          </p:cNvPicPr>
          <p:nvPr/>
        </p:nvPicPr>
        <p:blipFill>
          <a:blip r:embed="rId3"/>
          <a:srcRect/>
          <a:stretch>
            <a:fillRect/>
          </a:stretch>
        </p:blipFill>
        <p:spPr bwMode="auto">
          <a:xfrm>
            <a:off x="6954838" y="2803525"/>
            <a:ext cx="4830762" cy="3217863"/>
          </a:xfrm>
          <a:prstGeom prst="rect">
            <a:avLst/>
          </a:prstGeom>
          <a:noFill/>
          <a:ln w="12700">
            <a:solidFill>
              <a:srgbClr val="99CC00"/>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6"/>
          <p:cNvSpPr txBox="1"/>
          <p:nvPr/>
        </p:nvSpPr>
        <p:spPr>
          <a:xfrm>
            <a:off x="2425700" y="2728913"/>
            <a:ext cx="9015413" cy="412750"/>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是指跨系统发生的非直线关系以及参谋部门对直线部门提供的辅助关系。</a:t>
            </a:r>
            <a:endParaRPr lang="zh-CN" altLang="zh-CN" sz="1600" b="1" dirty="0">
              <a:solidFill>
                <a:srgbClr val="FF3C00"/>
              </a:solidFill>
              <a:latin typeface="微软雅黑" pitchFamily="34" charset="-122"/>
              <a:ea typeface="微软雅黑" pitchFamily="34" charset="-122"/>
            </a:endParaRPr>
          </a:p>
        </p:txBody>
      </p:sp>
      <p:sp>
        <p:nvSpPr>
          <p:cNvPr id="48130" name="TextBox 6"/>
          <p:cNvSpPr txBox="1">
            <a:spLocks noChangeArrowheads="1"/>
          </p:cNvSpPr>
          <p:nvPr/>
        </p:nvSpPr>
        <p:spPr bwMode="auto">
          <a:xfrm>
            <a:off x="2425700" y="2111375"/>
            <a:ext cx="3959225" cy="412750"/>
          </a:xfrm>
          <a:prstGeom prst="rect">
            <a:avLst/>
          </a:prstGeom>
          <a:noFill/>
          <a:ln w="9525">
            <a:noFill/>
            <a:miter lim="800000"/>
            <a:headEnd/>
            <a:tailEnd/>
          </a:ln>
        </p:spPr>
        <p:txBody>
          <a:bodyPr>
            <a:spAutoFit/>
          </a:bodyPr>
          <a:lstStyle/>
          <a:p>
            <a:pPr indent="457200">
              <a:lnSpc>
                <a:spcPct val="130000"/>
              </a:lnSpc>
            </a:pPr>
            <a:r>
              <a:rPr lang="en-US" altLang="zh-CN" sz="1600" b="1">
                <a:solidFill>
                  <a:srgbClr val="99CC00"/>
                </a:solidFill>
                <a:latin typeface="微软雅黑"/>
                <a:ea typeface="微软雅黑"/>
                <a:cs typeface="微软雅黑"/>
              </a:rPr>
              <a:t>1</a:t>
            </a:r>
            <a:r>
              <a:rPr lang="zh-CN" altLang="en-US" sz="1600" b="1">
                <a:solidFill>
                  <a:srgbClr val="99CC00"/>
                </a:solidFill>
                <a:latin typeface="微软雅黑"/>
                <a:ea typeface="微软雅黑"/>
                <a:cs typeface="微软雅黑"/>
              </a:rPr>
              <a:t>）什么是职权？→</a:t>
            </a:r>
            <a:r>
              <a:rPr lang="zh-CN" altLang="en-US" sz="1600" b="1">
                <a:solidFill>
                  <a:srgbClr val="FCBC08"/>
                </a:solidFill>
                <a:latin typeface="微软雅黑"/>
                <a:ea typeface="微软雅黑"/>
                <a:cs typeface="微软雅黑"/>
              </a:rPr>
              <a:t>②参谋职权</a:t>
            </a:r>
          </a:p>
        </p:txBody>
      </p:sp>
      <p:pic>
        <p:nvPicPr>
          <p:cNvPr id="2" name="图片 1"/>
          <p:cNvPicPr>
            <a:picLocks noChangeAspect="1"/>
          </p:cNvPicPr>
          <p:nvPr/>
        </p:nvPicPr>
        <p:blipFill>
          <a:blip r:embed="rId2"/>
          <a:srcRect/>
          <a:stretch>
            <a:fillRect/>
          </a:stretch>
        </p:blipFill>
        <p:spPr bwMode="auto">
          <a:xfrm>
            <a:off x="2482850" y="3244850"/>
            <a:ext cx="4464050" cy="2978150"/>
          </a:xfrm>
          <a:prstGeom prst="rect">
            <a:avLst/>
          </a:prstGeom>
          <a:noFill/>
          <a:ln w="12700">
            <a:solidFill>
              <a:srgbClr val="99CC00"/>
            </a:solidFill>
            <a:miter lim="800000"/>
            <a:headEnd/>
            <a:tailEnd/>
          </a:ln>
        </p:spPr>
      </p:pic>
      <p:pic>
        <p:nvPicPr>
          <p:cNvPr id="3" name="图片 2"/>
          <p:cNvPicPr>
            <a:picLocks noChangeAspect="1"/>
          </p:cNvPicPr>
          <p:nvPr/>
        </p:nvPicPr>
        <p:blipFill>
          <a:blip r:embed="rId3"/>
          <a:srcRect/>
          <a:stretch>
            <a:fillRect/>
          </a:stretch>
        </p:blipFill>
        <p:spPr bwMode="auto">
          <a:xfrm>
            <a:off x="7040563" y="3244850"/>
            <a:ext cx="4457700" cy="2974975"/>
          </a:xfrm>
          <a:prstGeom prst="rect">
            <a:avLst/>
          </a:prstGeom>
          <a:noFill/>
          <a:ln w="12700">
            <a:solidFill>
              <a:srgbClr val="99CC00"/>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6"/>
          <p:cNvSpPr txBox="1"/>
          <p:nvPr/>
        </p:nvSpPr>
        <p:spPr>
          <a:xfrm>
            <a:off x="2425700" y="2871788"/>
            <a:ext cx="3959225" cy="3294062"/>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是指参谋人员或某部门的主管人员所拥有的原属直线主管的那部分权力。在纯粹参谋的情形下，参谋人员所具有的仅仅是辅助性职权，并无指挥权，但是，随着管理活动的日益复杂，主管人员仅依靠参谋的建议还很难做出最后的决定，为了改善和提高管理效率，主管人员就可能将职权关系作某些变动，把一部分原属自己的直线职权授予参谋人员或某个部门的主管人员，这便产生了职能职权。</a:t>
            </a:r>
            <a:endParaRPr lang="zh-CN" altLang="zh-CN" sz="1600" b="1" dirty="0">
              <a:solidFill>
                <a:srgbClr val="FF3C00"/>
              </a:solidFill>
              <a:latin typeface="微软雅黑" pitchFamily="34" charset="-122"/>
              <a:ea typeface="微软雅黑" pitchFamily="34" charset="-122"/>
            </a:endParaRPr>
          </a:p>
        </p:txBody>
      </p:sp>
      <p:sp>
        <p:nvSpPr>
          <p:cNvPr id="49154" name="TextBox 6"/>
          <p:cNvSpPr txBox="1">
            <a:spLocks noChangeArrowheads="1"/>
          </p:cNvSpPr>
          <p:nvPr/>
        </p:nvSpPr>
        <p:spPr bwMode="auto">
          <a:xfrm>
            <a:off x="2425700" y="2111375"/>
            <a:ext cx="3959225" cy="412750"/>
          </a:xfrm>
          <a:prstGeom prst="rect">
            <a:avLst/>
          </a:prstGeom>
          <a:noFill/>
          <a:ln w="9525">
            <a:noFill/>
            <a:miter lim="800000"/>
            <a:headEnd/>
            <a:tailEnd/>
          </a:ln>
        </p:spPr>
        <p:txBody>
          <a:bodyPr>
            <a:spAutoFit/>
          </a:bodyPr>
          <a:lstStyle/>
          <a:p>
            <a:pPr indent="457200">
              <a:lnSpc>
                <a:spcPct val="130000"/>
              </a:lnSpc>
            </a:pPr>
            <a:r>
              <a:rPr lang="en-US" altLang="zh-CN" sz="1600" b="1">
                <a:solidFill>
                  <a:srgbClr val="99CC00"/>
                </a:solidFill>
                <a:latin typeface="微软雅黑"/>
                <a:ea typeface="微软雅黑"/>
                <a:cs typeface="微软雅黑"/>
              </a:rPr>
              <a:t>1</a:t>
            </a:r>
            <a:r>
              <a:rPr lang="zh-CN" altLang="en-US" sz="1600" b="1">
                <a:solidFill>
                  <a:srgbClr val="99CC00"/>
                </a:solidFill>
                <a:latin typeface="微软雅黑"/>
                <a:ea typeface="微软雅黑"/>
                <a:cs typeface="微软雅黑"/>
              </a:rPr>
              <a:t>）什么是职权？→</a:t>
            </a:r>
            <a:r>
              <a:rPr lang="zh-CN" altLang="en-US" sz="1600" b="1">
                <a:solidFill>
                  <a:srgbClr val="FCBC08"/>
                </a:solidFill>
                <a:latin typeface="微软雅黑"/>
                <a:ea typeface="微软雅黑"/>
                <a:cs typeface="微软雅黑"/>
              </a:rPr>
              <a:t>③职能职权</a:t>
            </a:r>
          </a:p>
        </p:txBody>
      </p:sp>
      <p:pic>
        <p:nvPicPr>
          <p:cNvPr id="4" name="图片 3"/>
          <p:cNvPicPr>
            <a:picLocks noChangeAspect="1"/>
          </p:cNvPicPr>
          <p:nvPr/>
        </p:nvPicPr>
        <p:blipFill>
          <a:blip r:embed="rId2"/>
          <a:srcRect l="52690" r="1598"/>
          <a:stretch>
            <a:fillRect/>
          </a:stretch>
        </p:blipFill>
        <p:spPr bwMode="auto">
          <a:xfrm>
            <a:off x="9337675" y="2327275"/>
            <a:ext cx="2562225" cy="3697288"/>
          </a:xfrm>
          <a:prstGeom prst="rect">
            <a:avLst/>
          </a:prstGeom>
          <a:noFill/>
          <a:ln w="12700">
            <a:solidFill>
              <a:srgbClr val="99CC00"/>
            </a:solidFill>
            <a:miter lim="800000"/>
            <a:headEnd/>
            <a:tailEnd/>
          </a:ln>
        </p:spPr>
      </p:pic>
      <p:pic>
        <p:nvPicPr>
          <p:cNvPr id="7" name="图片 6"/>
          <p:cNvPicPr>
            <a:picLocks noChangeAspect="1"/>
          </p:cNvPicPr>
          <p:nvPr/>
        </p:nvPicPr>
        <p:blipFill>
          <a:blip r:embed="rId3"/>
          <a:srcRect/>
          <a:stretch>
            <a:fillRect/>
          </a:stretch>
        </p:blipFill>
        <p:spPr bwMode="auto">
          <a:xfrm>
            <a:off x="6492875" y="2327275"/>
            <a:ext cx="2736850" cy="3697288"/>
          </a:xfrm>
          <a:prstGeom prst="rect">
            <a:avLst/>
          </a:prstGeom>
          <a:noFill/>
          <a:ln w="12700">
            <a:solidFill>
              <a:srgbClr val="99CC00"/>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6"/>
          <p:cNvSpPr txBox="1"/>
          <p:nvPr/>
        </p:nvSpPr>
        <p:spPr>
          <a:xfrm>
            <a:off x="2425700" y="2565400"/>
            <a:ext cx="9001125" cy="381000"/>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如果不对职权做出十分明确的规定，则很可能引起职权关系的模糊和混乱。因此要做到</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p:txBody>
      </p:sp>
      <p:sp>
        <p:nvSpPr>
          <p:cNvPr id="50178" name="TextBox 6"/>
          <p:cNvSpPr txBox="1">
            <a:spLocks noChangeArrowheads="1"/>
          </p:cNvSpPr>
          <p:nvPr/>
        </p:nvSpPr>
        <p:spPr bwMode="auto">
          <a:xfrm>
            <a:off x="2425700" y="2111375"/>
            <a:ext cx="3959225" cy="412750"/>
          </a:xfrm>
          <a:prstGeom prst="rect">
            <a:avLst/>
          </a:prstGeom>
          <a:noFill/>
          <a:ln w="9525">
            <a:noFill/>
            <a:miter lim="800000"/>
            <a:headEnd/>
            <a:tailEnd/>
          </a:ln>
        </p:spPr>
        <p:txBody>
          <a:bodyPr>
            <a:spAutoFit/>
          </a:bodyPr>
          <a:lstStyle/>
          <a:p>
            <a:pPr indent="457200">
              <a:lnSpc>
                <a:spcPct val="130000"/>
              </a:lnSpc>
            </a:pPr>
            <a:r>
              <a:rPr lang="en-US" altLang="zh-CN" sz="1600" b="1">
                <a:solidFill>
                  <a:srgbClr val="99CC00"/>
                </a:solidFill>
                <a:latin typeface="微软雅黑"/>
                <a:ea typeface="微软雅黑"/>
                <a:cs typeface="微软雅黑"/>
              </a:rPr>
              <a:t>2</a:t>
            </a:r>
            <a:r>
              <a:rPr lang="zh-CN" altLang="en-US" sz="1600" b="1">
                <a:solidFill>
                  <a:srgbClr val="99CC00"/>
                </a:solidFill>
                <a:latin typeface="微软雅黑"/>
                <a:ea typeface="微软雅黑"/>
                <a:cs typeface="微软雅黑"/>
              </a:rPr>
              <a:t>）职权设计</a:t>
            </a:r>
            <a:endParaRPr lang="zh-CN" altLang="en-US" sz="1600" b="1">
              <a:solidFill>
                <a:srgbClr val="FCBC08"/>
              </a:solidFill>
              <a:latin typeface="微软雅黑"/>
              <a:ea typeface="微软雅黑"/>
              <a:cs typeface="微软雅黑"/>
            </a:endParaRPr>
          </a:p>
        </p:txBody>
      </p:sp>
      <p:grpSp>
        <p:nvGrpSpPr>
          <p:cNvPr id="5" name="组合 4"/>
          <p:cNvGrpSpPr>
            <a:grpSpLocks/>
          </p:cNvGrpSpPr>
          <p:nvPr/>
        </p:nvGrpSpPr>
        <p:grpSpPr bwMode="auto">
          <a:xfrm>
            <a:off x="8366125" y="3282950"/>
            <a:ext cx="2339975" cy="793750"/>
            <a:chOff x="8330083" y="3510300"/>
            <a:chExt cx="2340000" cy="794722"/>
          </a:xfrm>
        </p:grpSpPr>
        <p:sp>
          <p:nvSpPr>
            <p:cNvPr id="10" name="对角圆角矩形 9"/>
            <p:cNvSpPr/>
            <p:nvPr/>
          </p:nvSpPr>
          <p:spPr>
            <a:xfrm>
              <a:off x="8330083" y="3510300"/>
              <a:ext cx="2340000" cy="794722"/>
            </a:xfrm>
            <a:prstGeom prst="round2DiagRect">
              <a:avLst/>
            </a:prstGeom>
            <a:solidFill>
              <a:srgbClr val="F05425"/>
            </a:solidFill>
            <a:ln>
              <a:noFill/>
            </a:ln>
            <a:effectLst>
              <a:reflection stA="76000" endPos="14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190" name="矩形 11"/>
            <p:cNvSpPr>
              <a:spLocks noChangeArrowheads="1"/>
            </p:cNvSpPr>
            <p:nvPr/>
          </p:nvSpPr>
          <p:spPr bwMode="auto">
            <a:xfrm>
              <a:off x="8762420" y="3584496"/>
              <a:ext cx="1475326" cy="646331"/>
            </a:xfrm>
            <a:prstGeom prst="rect">
              <a:avLst/>
            </a:prstGeom>
            <a:noFill/>
            <a:ln w="9525">
              <a:noFill/>
              <a:miter lim="800000"/>
              <a:headEnd/>
              <a:tailEnd/>
            </a:ln>
          </p:spPr>
          <p:txBody>
            <a:bodyPr>
              <a:spAutoFit/>
            </a:bodyPr>
            <a:lstStyle/>
            <a:p>
              <a:pPr algn="ctr"/>
              <a:r>
                <a:rPr lang="zh-CN" altLang="en-US">
                  <a:solidFill>
                    <a:schemeClr val="bg1"/>
                  </a:solidFill>
                  <a:latin typeface="微软雅黑"/>
                  <a:ea typeface="微软雅黑"/>
                  <a:cs typeface="微软雅黑"/>
                </a:rPr>
                <a:t>以书面形式规定职权</a:t>
              </a:r>
              <a:endParaRPr lang="en-US" altLang="zh-CN">
                <a:solidFill>
                  <a:schemeClr val="bg1"/>
                </a:solidFill>
                <a:latin typeface="微软雅黑"/>
                <a:ea typeface="微软雅黑"/>
                <a:cs typeface="微软雅黑"/>
              </a:endParaRPr>
            </a:p>
          </p:txBody>
        </p:sp>
      </p:grpSp>
      <p:grpSp>
        <p:nvGrpSpPr>
          <p:cNvPr id="3" name="组合 2"/>
          <p:cNvGrpSpPr>
            <a:grpSpLocks/>
          </p:cNvGrpSpPr>
          <p:nvPr/>
        </p:nvGrpSpPr>
        <p:grpSpPr bwMode="auto">
          <a:xfrm>
            <a:off x="5719763" y="3282950"/>
            <a:ext cx="2339975" cy="793750"/>
            <a:chOff x="5761620" y="3510300"/>
            <a:chExt cx="2340000" cy="794722"/>
          </a:xfrm>
        </p:grpSpPr>
        <p:sp>
          <p:nvSpPr>
            <p:cNvPr id="9" name="对角圆角矩形 8"/>
            <p:cNvSpPr/>
            <p:nvPr/>
          </p:nvSpPr>
          <p:spPr>
            <a:xfrm>
              <a:off x="5761620" y="3510300"/>
              <a:ext cx="2340000" cy="794722"/>
            </a:xfrm>
            <a:prstGeom prst="round2DiagRect">
              <a:avLst/>
            </a:prstGeom>
            <a:solidFill>
              <a:srgbClr val="7BC143"/>
            </a:solidFill>
            <a:ln>
              <a:noFill/>
            </a:ln>
            <a:effectLst>
              <a:reflection stA="76000" endPos="14000" dist="25400" dir="5400000" sy="-100000" algn="bl" rotWithShape="0"/>
            </a:effectLst>
            <a:extLst>
              <a:ext uri="{91240B29-F687-4F45-9708-019B960494DF}"/>
            </a:extLst>
          </p:spPr>
          <p:txBody>
            <a:bodyPr/>
            <a:lstStyle/>
            <a:p>
              <a:pPr fontAlgn="auto">
                <a:spcBef>
                  <a:spcPts val="0"/>
                </a:spcBef>
                <a:spcAft>
                  <a:spcPts val="0"/>
                </a:spcAft>
                <a:defRPr/>
              </a:pPr>
              <a:endParaRPr lang="zh-CN" altLang="en-US">
                <a:latin typeface="+mn-lt"/>
                <a:ea typeface="+mn-ea"/>
              </a:endParaRPr>
            </a:p>
          </p:txBody>
        </p:sp>
        <p:sp>
          <p:nvSpPr>
            <p:cNvPr id="50188" name="矩形 12"/>
            <p:cNvSpPr>
              <a:spLocks noChangeArrowheads="1"/>
            </p:cNvSpPr>
            <p:nvPr/>
          </p:nvSpPr>
          <p:spPr bwMode="auto">
            <a:xfrm>
              <a:off x="6090224" y="3584496"/>
              <a:ext cx="1682793" cy="646331"/>
            </a:xfrm>
            <a:prstGeom prst="rect">
              <a:avLst/>
            </a:prstGeom>
            <a:noFill/>
            <a:ln w="9525">
              <a:noFill/>
              <a:miter lim="800000"/>
              <a:headEnd/>
              <a:tailEnd/>
            </a:ln>
          </p:spPr>
          <p:txBody>
            <a:bodyPr>
              <a:spAutoFit/>
            </a:bodyPr>
            <a:lstStyle/>
            <a:p>
              <a:pPr algn="ctr"/>
              <a:r>
                <a:rPr lang="zh-CN" altLang="en-US">
                  <a:solidFill>
                    <a:schemeClr val="bg1"/>
                  </a:solidFill>
                  <a:latin typeface="微软雅黑"/>
                  <a:ea typeface="微软雅黑"/>
                  <a:cs typeface="微软雅黑"/>
                </a:rPr>
                <a:t>用科学准确的用语规定职权</a:t>
              </a:r>
              <a:endParaRPr lang="en-US" altLang="zh-CN">
                <a:solidFill>
                  <a:schemeClr val="bg1"/>
                </a:solidFill>
                <a:latin typeface="微软雅黑"/>
                <a:ea typeface="微软雅黑"/>
                <a:cs typeface="微软雅黑"/>
              </a:endParaRPr>
            </a:p>
          </p:txBody>
        </p:sp>
      </p:grpSp>
      <p:grpSp>
        <p:nvGrpSpPr>
          <p:cNvPr id="2" name="组合 1"/>
          <p:cNvGrpSpPr>
            <a:grpSpLocks/>
          </p:cNvGrpSpPr>
          <p:nvPr/>
        </p:nvGrpSpPr>
        <p:grpSpPr bwMode="auto">
          <a:xfrm>
            <a:off x="3073400" y="3282950"/>
            <a:ext cx="2339975" cy="793750"/>
            <a:chOff x="3193156" y="3510300"/>
            <a:chExt cx="2340000" cy="794722"/>
          </a:xfrm>
        </p:grpSpPr>
        <p:sp>
          <p:nvSpPr>
            <p:cNvPr id="6" name="对角圆角矩形 5"/>
            <p:cNvSpPr/>
            <p:nvPr/>
          </p:nvSpPr>
          <p:spPr>
            <a:xfrm>
              <a:off x="3193156" y="3510300"/>
              <a:ext cx="2340000" cy="794722"/>
            </a:xfrm>
            <a:prstGeom prst="round2DiagRect">
              <a:avLst/>
            </a:prstGeom>
            <a:solidFill>
              <a:srgbClr val="36B2E6"/>
            </a:solidFill>
            <a:ln>
              <a:noFill/>
            </a:ln>
            <a:effectLst>
              <a:reflection stA="76000" endPos="14000" dist="25400" dir="5400000" sy="-100000" algn="bl" rotWithShape="0"/>
            </a:effectLst>
            <a:extLst>
              <a:ext uri="{91240B29-F687-4F45-9708-019B960494DF}"/>
            </a:extLst>
          </p:spPr>
          <p:txBody>
            <a:bodyPr/>
            <a:lstStyle/>
            <a:p>
              <a:pPr fontAlgn="auto">
                <a:spcBef>
                  <a:spcPts val="0"/>
                </a:spcBef>
                <a:spcAft>
                  <a:spcPts val="0"/>
                </a:spcAft>
                <a:defRPr/>
              </a:pPr>
              <a:endParaRPr lang="zh-CN" altLang="en-US">
                <a:latin typeface="+mn-lt"/>
                <a:ea typeface="+mn-ea"/>
              </a:endParaRPr>
            </a:p>
          </p:txBody>
        </p:sp>
        <p:sp>
          <p:nvSpPr>
            <p:cNvPr id="50186" name="矩形 13"/>
            <p:cNvSpPr>
              <a:spLocks noChangeArrowheads="1"/>
            </p:cNvSpPr>
            <p:nvPr/>
          </p:nvSpPr>
          <p:spPr bwMode="auto">
            <a:xfrm>
              <a:off x="3636550" y="3584496"/>
              <a:ext cx="1453213" cy="646331"/>
            </a:xfrm>
            <a:prstGeom prst="rect">
              <a:avLst/>
            </a:prstGeom>
            <a:noFill/>
            <a:ln w="9525">
              <a:noFill/>
              <a:miter lim="800000"/>
              <a:headEnd/>
              <a:tailEnd/>
            </a:ln>
          </p:spPr>
          <p:txBody>
            <a:bodyPr>
              <a:spAutoFit/>
            </a:bodyPr>
            <a:lstStyle/>
            <a:p>
              <a:pPr algn="ctr"/>
              <a:r>
                <a:rPr lang="zh-CN" altLang="en-US">
                  <a:solidFill>
                    <a:schemeClr val="bg1"/>
                  </a:solidFill>
                  <a:latin typeface="微软雅黑"/>
                  <a:ea typeface="微软雅黑"/>
                  <a:cs typeface="微软雅黑"/>
                </a:rPr>
                <a:t>全面而具体地规定职权</a:t>
              </a:r>
              <a:endParaRPr lang="en-US" altLang="zh-CN">
                <a:solidFill>
                  <a:schemeClr val="bg1"/>
                </a:solidFill>
                <a:latin typeface="微软雅黑"/>
                <a:ea typeface="微软雅黑"/>
                <a:cs typeface="微软雅黑"/>
              </a:endParaRPr>
            </a:p>
          </p:txBody>
        </p:sp>
      </p:grpSp>
      <p:sp>
        <p:nvSpPr>
          <p:cNvPr id="22" name="TextBox 6"/>
          <p:cNvSpPr txBox="1"/>
          <p:nvPr/>
        </p:nvSpPr>
        <p:spPr>
          <a:xfrm>
            <a:off x="3073400" y="4273550"/>
            <a:ext cx="2339975" cy="2012950"/>
          </a:xfrm>
          <a:prstGeom prst="rect">
            <a:avLst/>
          </a:prstGeom>
          <a:noFill/>
        </p:spPr>
        <p:txBody>
          <a:bodyPr>
            <a:spAutoFit/>
          </a:bodyPr>
          <a:lstStyle/>
          <a:p>
            <a:pPr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要将各部门及主管人员的每一项业务活动的职权，都统统加以规定，不能遗漏，而且，规定必须尽量具体，切忌抽象的、概括性的表述。</a:t>
            </a:r>
            <a:endParaRPr lang="en-US" altLang="zh-CN" sz="1600" dirty="0">
              <a:solidFill>
                <a:schemeClr val="bg1">
                  <a:lumMod val="85000"/>
                </a:schemeClr>
              </a:solidFill>
              <a:latin typeface="微软雅黑" pitchFamily="34" charset="-122"/>
              <a:ea typeface="微软雅黑" pitchFamily="34" charset="-122"/>
            </a:endParaRPr>
          </a:p>
        </p:txBody>
      </p:sp>
      <p:sp>
        <p:nvSpPr>
          <p:cNvPr id="23" name="TextBox 6"/>
          <p:cNvSpPr txBox="1"/>
          <p:nvPr/>
        </p:nvSpPr>
        <p:spPr>
          <a:xfrm>
            <a:off x="5719763" y="4273550"/>
            <a:ext cx="2339975" cy="1662113"/>
          </a:xfrm>
          <a:prstGeom prst="rect">
            <a:avLst/>
          </a:prstGeom>
          <a:noFill/>
        </p:spPr>
        <p:txBody>
          <a:bodyPr>
            <a:spAutoFit/>
          </a:bodyPr>
          <a:lstStyle/>
          <a:p>
            <a:pPr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为了避免理解上的分歧，对职权的规定，应措词科学、表达准确，而不应采用导致错误理解的表述。</a:t>
            </a:r>
            <a:endParaRPr lang="en-US" altLang="zh-CN" sz="1600" dirty="0">
              <a:solidFill>
                <a:schemeClr val="bg1">
                  <a:lumMod val="85000"/>
                </a:schemeClr>
              </a:solidFill>
              <a:latin typeface="微软雅黑" pitchFamily="34" charset="-122"/>
              <a:ea typeface="微软雅黑" pitchFamily="34" charset="-122"/>
            </a:endParaRPr>
          </a:p>
        </p:txBody>
      </p:sp>
      <p:sp>
        <p:nvSpPr>
          <p:cNvPr id="24" name="TextBox 6"/>
          <p:cNvSpPr txBox="1"/>
          <p:nvPr/>
        </p:nvSpPr>
        <p:spPr>
          <a:xfrm>
            <a:off x="8366125" y="4273550"/>
            <a:ext cx="2339975" cy="1982788"/>
          </a:xfrm>
          <a:prstGeom prst="rect">
            <a:avLst/>
          </a:prstGeom>
          <a:noFill/>
        </p:spPr>
        <p:txBody>
          <a:bodyPr>
            <a:spAutoFit/>
          </a:bodyPr>
          <a:lstStyle/>
          <a:p>
            <a:pPr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口头形式的准确程度、规范程度较低，书面形式避免了这种不足，而且便于检查核对。如建立专门的职权系统表，或体现在职务说明书中。</a:t>
            </a:r>
            <a:endParaRPr lang="en-US" altLang="zh-CN" sz="1600" dirty="0">
              <a:solidFill>
                <a:schemeClr val="bg1">
                  <a:lumMod val="85000"/>
                </a:schemeClr>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750"/>
                                        <p:tgtEl>
                                          <p:spTgt spid="22"/>
                                        </p:tgtEl>
                                      </p:cBhvr>
                                    </p:animEffect>
                                    <p:anim calcmode="lin" valueType="num">
                                      <p:cBhvr>
                                        <p:cTn id="18" dur="750" fill="hold"/>
                                        <p:tgtEl>
                                          <p:spTgt spid="22"/>
                                        </p:tgtEl>
                                        <p:attrNameLst>
                                          <p:attrName>ppt_x</p:attrName>
                                        </p:attrNameLst>
                                      </p:cBhvr>
                                      <p:tavLst>
                                        <p:tav tm="0">
                                          <p:val>
                                            <p:strVal val="#ppt_x"/>
                                          </p:val>
                                        </p:tav>
                                        <p:tav tm="100000">
                                          <p:val>
                                            <p:strVal val="#ppt_x"/>
                                          </p:val>
                                        </p:tav>
                                      </p:tavLst>
                                    </p:anim>
                                    <p:anim calcmode="lin" valueType="num">
                                      <p:cBhvr>
                                        <p:cTn id="19" dur="75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3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ppt_x</p:attrName>
                                        </p:attrNameLst>
                                      </p:cBhvr>
                                      <p:tavLst>
                                        <p:tav tm="0">
                                          <p:val>
                                            <p:strVal val="#ppt_x"/>
                                          </p:val>
                                        </p:tav>
                                        <p:tav tm="100000">
                                          <p:val>
                                            <p:strVal val="#ppt_x"/>
                                          </p:val>
                                        </p:tav>
                                      </p:tavLst>
                                    </p:anim>
                                    <p:anim calcmode="lin" valueType="num">
                                      <p:cBhvr>
                                        <p:cTn id="29" dur="75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4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750"/>
                                        <p:tgtEl>
                                          <p:spTgt spid="24"/>
                                        </p:tgtEl>
                                      </p:cBhvr>
                                    </p:animEffect>
                                    <p:anim calcmode="lin" valueType="num">
                                      <p:cBhvr>
                                        <p:cTn id="38" dur="750" fill="hold"/>
                                        <p:tgtEl>
                                          <p:spTgt spid="24"/>
                                        </p:tgtEl>
                                        <p:attrNameLst>
                                          <p:attrName>ppt_x</p:attrName>
                                        </p:attrNameLst>
                                      </p:cBhvr>
                                      <p:tavLst>
                                        <p:tav tm="0">
                                          <p:val>
                                            <p:strVal val="#ppt_x"/>
                                          </p:val>
                                        </p:tav>
                                        <p:tav tm="100000">
                                          <p:val>
                                            <p:strVal val="#ppt_x"/>
                                          </p:val>
                                        </p:tav>
                                      </p:tavLst>
                                    </p:anim>
                                    <p:anim calcmode="lin" valueType="num">
                                      <p:cBhvr>
                                        <p:cTn id="39"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6604000" y="37798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组织概述</a:t>
            </a:r>
            <a:endParaRPr lang="zh-CN" altLang="en-US" kern="0" dirty="0">
              <a:solidFill>
                <a:schemeClr val="bg1">
                  <a:lumMod val="85000"/>
                </a:schemeClr>
              </a:solidFill>
              <a:latin typeface="微软雅黑" pitchFamily="34" charset="-122"/>
              <a:ea typeface="微软雅黑" pitchFamily="34" charset="-122"/>
            </a:endParaRPr>
          </a:p>
        </p:txBody>
      </p:sp>
      <p:sp>
        <p:nvSpPr>
          <p:cNvPr id="33" name="矩形 32"/>
          <p:cNvSpPr/>
          <p:nvPr/>
        </p:nvSpPr>
        <p:spPr>
          <a:xfrm>
            <a:off x="6604000" y="42116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组织管理概述</a:t>
            </a:r>
            <a:endParaRPr lang="zh-CN" altLang="en-US" kern="0" dirty="0">
              <a:solidFill>
                <a:schemeClr val="bg1">
                  <a:lumMod val="85000"/>
                </a:schemeClr>
              </a:solidFill>
              <a:latin typeface="微软雅黑" pitchFamily="34" charset="-122"/>
              <a:ea typeface="微软雅黑" pitchFamily="34" charset="-122"/>
            </a:endParaRPr>
          </a:p>
        </p:txBody>
      </p:sp>
      <p:sp>
        <p:nvSpPr>
          <p:cNvPr id="14" name="TextBox 8"/>
          <p:cNvSpPr txBox="1">
            <a:spLocks noChangeArrowheads="1"/>
          </p:cNvSpPr>
          <p:nvPr/>
        </p:nvSpPr>
        <p:spPr bwMode="auto">
          <a:xfrm>
            <a:off x="5091113" y="2997200"/>
            <a:ext cx="5110162" cy="522288"/>
          </a:xfrm>
          <a:prstGeom prst="rect">
            <a:avLst/>
          </a:prstGeom>
          <a:noFill/>
          <a:ln w="9525">
            <a:noFill/>
            <a:miter lim="800000"/>
            <a:headEnd/>
            <a:tailEnd/>
          </a:ln>
        </p:spPr>
        <p:txBody>
          <a:bodyPr>
            <a:spAutoFit/>
          </a:bodyPr>
          <a:lstStyle/>
          <a:p>
            <a:pPr algn="ctr"/>
            <a:r>
              <a:rPr lang="en-US" altLang="zh-CN" sz="2800">
                <a:solidFill>
                  <a:srgbClr val="FF3C00"/>
                </a:solidFill>
                <a:latin typeface="Impact" pitchFamily="34" charset="0"/>
                <a:ea typeface="微软雅黑"/>
                <a:cs typeface="微软雅黑"/>
              </a:rPr>
              <a:t>01</a:t>
            </a:r>
            <a:r>
              <a:rPr lang="en-US" altLang="zh-CN" sz="2800" b="1">
                <a:solidFill>
                  <a:srgbClr val="FF3C00"/>
                </a:solidFill>
                <a:latin typeface="微软雅黑"/>
                <a:ea typeface="微软雅黑"/>
                <a:cs typeface="微软雅黑"/>
              </a:rPr>
              <a:t>  </a:t>
            </a:r>
            <a:r>
              <a:rPr lang="zh-CN" altLang="en-US" sz="2800" b="1">
                <a:solidFill>
                  <a:srgbClr val="FF3C00"/>
                </a:solidFill>
                <a:latin typeface="微软雅黑"/>
                <a:ea typeface="微软雅黑"/>
                <a:cs typeface="微软雅黑"/>
              </a:rPr>
              <a:t>组织与组织概述</a:t>
            </a:r>
            <a:r>
              <a:rPr lang="en-US" altLang="zh-CN" sz="2800" b="1">
                <a:solidFill>
                  <a:srgbClr val="FF3C00"/>
                </a:solidFill>
                <a:latin typeface="微软雅黑"/>
                <a:ea typeface="微软雅黑"/>
                <a:cs typeface="微软雅黑"/>
              </a:rPr>
              <a:t>     </a:t>
            </a:r>
            <a:endParaRPr lang="zh-CN" altLang="en-US" sz="2800" b="1">
              <a:solidFill>
                <a:srgbClr val="FF3C00"/>
              </a:solidFill>
              <a:latin typeface="微软雅黑"/>
              <a:ea typeface="微软雅黑"/>
              <a:cs typeface="微软雅黑"/>
            </a:endParaRPr>
          </a:p>
        </p:txBody>
      </p:sp>
      <p:sp>
        <p:nvSpPr>
          <p:cNvPr id="16" name="六边形 15"/>
          <p:cNvSpPr/>
          <p:nvPr/>
        </p:nvSpPr>
        <p:spPr>
          <a:xfrm>
            <a:off x="3022742" y="2417454"/>
            <a:ext cx="2676593" cy="2307690"/>
          </a:xfrm>
          <a:prstGeom prst="hexagon">
            <a:avLst>
              <a:gd name="adj" fmla="val 25000"/>
              <a:gd name="vf" fmla="val 115470"/>
            </a:avLst>
          </a:prstGeom>
          <a:blipFill>
            <a:blip r:embed="rId2" cstate="print">
              <a:extLst>
                <a:ext uri="{28A0092B-C50C-407E-A947-70E740481C1C}"/>
              </a:extLst>
            </a:blip>
            <a:srcRect/>
            <a:stretch>
              <a:fillRect t="-8000" b="-8000"/>
            </a:stretch>
          </a:blipFill>
          <a:ln>
            <a:solidFill>
              <a:srgbClr val="99CC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cxnSp>
        <p:nvCxnSpPr>
          <p:cNvPr id="20" name="直接连接符 19"/>
          <p:cNvCxnSpPr/>
          <p:nvPr/>
        </p:nvCxnSpPr>
        <p:spPr>
          <a:xfrm>
            <a:off x="5699125" y="3571875"/>
            <a:ext cx="4502150" cy="0"/>
          </a:xfrm>
          <a:prstGeom prst="line">
            <a:avLst/>
          </a:prstGeom>
          <a:ln w="28575">
            <a:solidFill>
              <a:srgbClr val="99CC00"/>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Scale>
                                      <p:cBhvr>
                                        <p:cTn id="1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2"/>
                                        </p:tgtEl>
                                        <p:attrNameLst>
                                          <p:attrName>ppt_x</p:attrName>
                                          <p:attrName>ppt_y</p:attrName>
                                        </p:attrNameLst>
                                      </p:cBhvr>
                                    </p:animMotion>
                                    <p:animEffect transition="in" filter="fade">
                                      <p:cBhvr>
                                        <p:cTn id="15" dur="1000"/>
                                        <p:tgtEl>
                                          <p:spTgt spid="32"/>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33"/>
                                        </p:tgtEl>
                                        <p:attrNameLst>
                                          <p:attrName>style.visibility</p:attrName>
                                        </p:attrNameLst>
                                      </p:cBhvr>
                                      <p:to>
                                        <p:strVal val="visible"/>
                                      </p:to>
                                    </p:set>
                                    <p:animScale>
                                      <p:cBhvr>
                                        <p:cTn id="18"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3"/>
                                        </p:tgtEl>
                                        <p:attrNameLst>
                                          <p:attrName>ppt_x</p:attrName>
                                          <p:attrName>ppt_y</p:attrName>
                                        </p:attrNameLst>
                                      </p:cBhvr>
                                    </p:animMotion>
                                    <p:animEffect transition="in" filter="fade">
                                      <p:cBhvr>
                                        <p:cTn id="2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4" grpId="0"/>
      <p:bldP spid="1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6"/>
          <p:cNvSpPr txBox="1"/>
          <p:nvPr/>
        </p:nvSpPr>
        <p:spPr>
          <a:xfrm>
            <a:off x="1704975" y="1844675"/>
            <a:ext cx="9864725" cy="1052513"/>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组织变革是指组织结构在合理设计并实施之后，随着企业外部和内部环境的变化，对组织结构中不适应的地方进行调整和修正，甚至对整个组织进行重新架构。诱发组织变革的需要并决定组织变革目标、方向和内容的主要因素有：</a:t>
            </a:r>
            <a:endParaRPr lang="en-US" altLang="zh-CN" sz="1600" dirty="0">
              <a:solidFill>
                <a:schemeClr val="bg1">
                  <a:lumMod val="85000"/>
                </a:schemeClr>
              </a:solidFill>
              <a:latin typeface="微软雅黑" pitchFamily="34" charset="-122"/>
              <a:ea typeface="微软雅黑" pitchFamily="34" charset="-122"/>
            </a:endParaRPr>
          </a:p>
        </p:txBody>
      </p:sp>
      <p:sp>
        <p:nvSpPr>
          <p:cNvPr id="50" name="Rectangle 31"/>
          <p:cNvSpPr/>
          <p:nvPr/>
        </p:nvSpPr>
        <p:spPr bwMode="auto">
          <a:xfrm>
            <a:off x="1797050" y="3141663"/>
            <a:ext cx="2232025" cy="2951162"/>
          </a:xfrm>
          <a:prstGeom prst="rect">
            <a:avLst/>
          </a:prstGeom>
          <a:solidFill>
            <a:srgbClr val="FF8A00"/>
          </a:solidFill>
          <a:ln w="9525" cap="flat" cmpd="sng" algn="ctr">
            <a:noFill/>
            <a:prstDash val="solid"/>
            <a:headEnd type="none" w="med" len="med"/>
            <a:tailEnd type="none" w="med" len="med"/>
          </a:ln>
          <a:effectLst/>
        </p:spPr>
        <p:txBody>
          <a:bodyPr lIns="91436" tIns="45718" rIns="91436" bIns="45718" anchor="ctr"/>
          <a:lstStyle/>
          <a:p>
            <a:pPr algn="ctr" defTabSz="684213"/>
            <a:endParaRPr lang="en-US" altLang="zh-CN" sz="1700">
              <a:solidFill>
                <a:srgbClr val="FFFFFF"/>
              </a:solidFill>
              <a:latin typeface="Segoe UI" pitchFamily="34" charset="0"/>
              <a:cs typeface="Segoe UI" pitchFamily="34" charset="0"/>
            </a:endParaRPr>
          </a:p>
        </p:txBody>
      </p:sp>
      <p:sp>
        <p:nvSpPr>
          <p:cNvPr id="51" name="Rectangle 31"/>
          <p:cNvSpPr/>
          <p:nvPr/>
        </p:nvSpPr>
        <p:spPr bwMode="auto">
          <a:xfrm>
            <a:off x="4286250" y="3141663"/>
            <a:ext cx="2232025" cy="2951162"/>
          </a:xfrm>
          <a:prstGeom prst="rect">
            <a:avLst/>
          </a:prstGeom>
          <a:solidFill>
            <a:srgbClr val="8CC600"/>
          </a:solidFill>
          <a:ln w="9525" cap="flat" cmpd="sng" algn="ctr">
            <a:noFill/>
            <a:prstDash val="solid"/>
            <a:headEnd type="none" w="med" len="med"/>
            <a:tailEnd type="none" w="med" len="med"/>
          </a:ln>
          <a:effectLst/>
        </p:spPr>
        <p:txBody>
          <a:bodyPr lIns="91436" tIns="45718" rIns="91436" bIns="45718" anchor="ctr"/>
          <a:lstStyle/>
          <a:p>
            <a:pPr algn="ctr" defTabSz="684213"/>
            <a:endParaRPr lang="en-US" altLang="zh-CN" sz="1700">
              <a:solidFill>
                <a:srgbClr val="FFFFFF"/>
              </a:solidFill>
              <a:latin typeface="Segoe UI" pitchFamily="34" charset="0"/>
              <a:cs typeface="Segoe UI" pitchFamily="34" charset="0"/>
            </a:endParaRPr>
          </a:p>
        </p:txBody>
      </p:sp>
      <p:sp>
        <p:nvSpPr>
          <p:cNvPr id="52" name="Rectangle 31"/>
          <p:cNvSpPr/>
          <p:nvPr/>
        </p:nvSpPr>
        <p:spPr bwMode="auto">
          <a:xfrm>
            <a:off x="6777038" y="3141663"/>
            <a:ext cx="2232025" cy="2951162"/>
          </a:xfrm>
          <a:prstGeom prst="rect">
            <a:avLst/>
          </a:prstGeom>
          <a:solidFill>
            <a:srgbClr val="00AEEF"/>
          </a:solidFill>
          <a:ln w="9525" cap="flat" cmpd="sng" algn="ctr">
            <a:noFill/>
            <a:prstDash val="solid"/>
            <a:headEnd type="none" w="med" len="med"/>
            <a:tailEnd type="none" w="med" len="med"/>
          </a:ln>
          <a:effectLst/>
        </p:spPr>
        <p:txBody>
          <a:bodyPr lIns="91436" tIns="45718" rIns="91436" bIns="45718" anchor="ctr"/>
          <a:lstStyle/>
          <a:p>
            <a:pPr algn="ctr" defTabSz="684213"/>
            <a:endParaRPr lang="en-US" altLang="zh-CN" sz="1700">
              <a:solidFill>
                <a:srgbClr val="FFFFFF"/>
              </a:solidFill>
              <a:latin typeface="Segoe UI" pitchFamily="34" charset="0"/>
              <a:cs typeface="Segoe UI" pitchFamily="34" charset="0"/>
            </a:endParaRPr>
          </a:p>
        </p:txBody>
      </p:sp>
      <p:sp>
        <p:nvSpPr>
          <p:cNvPr id="53" name="Rectangle 31"/>
          <p:cNvSpPr/>
          <p:nvPr/>
        </p:nvSpPr>
        <p:spPr bwMode="auto">
          <a:xfrm>
            <a:off x="9266238" y="3141663"/>
            <a:ext cx="2232025" cy="2951162"/>
          </a:xfrm>
          <a:prstGeom prst="rect">
            <a:avLst/>
          </a:prstGeom>
          <a:solidFill>
            <a:srgbClr val="910091"/>
          </a:solidFill>
          <a:ln w="9525" cap="flat" cmpd="sng" algn="ctr">
            <a:noFill/>
            <a:prstDash val="solid"/>
            <a:headEnd type="none" w="med" len="med"/>
            <a:tailEnd type="none" w="med" len="med"/>
          </a:ln>
          <a:effectLst/>
        </p:spPr>
        <p:txBody>
          <a:bodyPr lIns="91436" tIns="45718" rIns="91436" bIns="45718" anchor="ctr"/>
          <a:lstStyle/>
          <a:p>
            <a:pPr algn="ctr" defTabSz="684213"/>
            <a:endParaRPr lang="en-US" altLang="zh-CN" sz="1700">
              <a:solidFill>
                <a:srgbClr val="FFFFFF"/>
              </a:solidFill>
              <a:latin typeface="Segoe UI" pitchFamily="34" charset="0"/>
              <a:cs typeface="Segoe UI" pitchFamily="34" charset="0"/>
            </a:endParaRPr>
          </a:p>
        </p:txBody>
      </p:sp>
      <p:sp>
        <p:nvSpPr>
          <p:cNvPr id="54" name="矩形 53"/>
          <p:cNvSpPr/>
          <p:nvPr/>
        </p:nvSpPr>
        <p:spPr>
          <a:xfrm>
            <a:off x="1797050" y="3714750"/>
            <a:ext cx="9701213" cy="9207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07" name="Text Box 44"/>
          <p:cNvSpPr txBox="1">
            <a:spLocks noChangeArrowheads="1"/>
          </p:cNvSpPr>
          <p:nvPr/>
        </p:nvSpPr>
        <p:spPr bwMode="auto">
          <a:xfrm>
            <a:off x="1797050" y="3216275"/>
            <a:ext cx="2232025" cy="390525"/>
          </a:xfrm>
          <a:prstGeom prst="rect">
            <a:avLst/>
          </a:prstGeom>
          <a:noFill/>
          <a:ln w="9525">
            <a:noFill/>
            <a:miter lim="800000"/>
            <a:headEnd/>
            <a:tailEnd/>
          </a:ln>
        </p:spPr>
        <p:txBody>
          <a:bodyPr>
            <a:spAutoFit/>
          </a:bodyPr>
          <a:lstStyle/>
          <a:p>
            <a:pPr defTabSz="720725">
              <a:lnSpc>
                <a:spcPct val="135000"/>
              </a:lnSpc>
            </a:pPr>
            <a:r>
              <a:rPr lang="en-US" altLang="zh-CN" sz="1600" b="1">
                <a:solidFill>
                  <a:schemeClr val="bg1"/>
                </a:solidFill>
                <a:latin typeface="微软雅黑"/>
                <a:ea typeface="微软雅黑"/>
                <a:cs typeface="微软雅黑"/>
              </a:rPr>
              <a:t>1</a:t>
            </a:r>
            <a:r>
              <a:rPr lang="zh-CN" altLang="en-US" sz="1600" b="1">
                <a:solidFill>
                  <a:schemeClr val="bg1"/>
                </a:solidFill>
                <a:latin typeface="微软雅黑"/>
                <a:ea typeface="微软雅黑"/>
                <a:cs typeface="微软雅黑"/>
              </a:rPr>
              <a:t>）战略</a:t>
            </a:r>
            <a:endParaRPr lang="en-US" sz="1600" b="1">
              <a:solidFill>
                <a:schemeClr val="bg1"/>
              </a:solidFill>
              <a:latin typeface="微软雅黑"/>
              <a:ea typeface="微软雅黑"/>
              <a:cs typeface="微软雅黑"/>
            </a:endParaRPr>
          </a:p>
        </p:txBody>
      </p:sp>
      <p:sp>
        <p:nvSpPr>
          <p:cNvPr id="51208" name="Text Box 44"/>
          <p:cNvSpPr txBox="1">
            <a:spLocks noChangeArrowheads="1"/>
          </p:cNvSpPr>
          <p:nvPr/>
        </p:nvSpPr>
        <p:spPr bwMode="auto">
          <a:xfrm>
            <a:off x="4284663" y="3216275"/>
            <a:ext cx="2232025" cy="390525"/>
          </a:xfrm>
          <a:prstGeom prst="rect">
            <a:avLst/>
          </a:prstGeom>
          <a:noFill/>
          <a:ln w="9525">
            <a:noFill/>
            <a:miter lim="800000"/>
            <a:headEnd/>
            <a:tailEnd/>
          </a:ln>
        </p:spPr>
        <p:txBody>
          <a:bodyPr>
            <a:spAutoFit/>
          </a:bodyPr>
          <a:lstStyle/>
          <a:p>
            <a:pPr defTabSz="720725">
              <a:lnSpc>
                <a:spcPct val="135000"/>
              </a:lnSpc>
            </a:pPr>
            <a:r>
              <a:rPr lang="en-US" altLang="zh-CN" sz="1600" b="1">
                <a:solidFill>
                  <a:schemeClr val="bg1"/>
                </a:solidFill>
                <a:latin typeface="微软雅黑"/>
                <a:ea typeface="微软雅黑"/>
                <a:cs typeface="微软雅黑"/>
              </a:rPr>
              <a:t>2</a:t>
            </a:r>
            <a:r>
              <a:rPr lang="zh-CN" altLang="en-US" sz="1600" b="1">
                <a:solidFill>
                  <a:schemeClr val="bg1"/>
                </a:solidFill>
                <a:latin typeface="微软雅黑"/>
                <a:ea typeface="微软雅黑"/>
                <a:cs typeface="微软雅黑"/>
              </a:rPr>
              <a:t>）环境</a:t>
            </a:r>
            <a:endParaRPr lang="en-US" sz="1600" b="1">
              <a:solidFill>
                <a:schemeClr val="bg1"/>
              </a:solidFill>
              <a:latin typeface="微软雅黑"/>
              <a:ea typeface="微软雅黑"/>
              <a:cs typeface="微软雅黑"/>
            </a:endParaRPr>
          </a:p>
        </p:txBody>
      </p:sp>
      <p:sp>
        <p:nvSpPr>
          <p:cNvPr id="51209" name="Text Box 44"/>
          <p:cNvSpPr txBox="1">
            <a:spLocks noChangeArrowheads="1"/>
          </p:cNvSpPr>
          <p:nvPr/>
        </p:nvSpPr>
        <p:spPr bwMode="auto">
          <a:xfrm>
            <a:off x="6772275" y="3216275"/>
            <a:ext cx="2232025" cy="390525"/>
          </a:xfrm>
          <a:prstGeom prst="rect">
            <a:avLst/>
          </a:prstGeom>
          <a:noFill/>
          <a:ln w="9525">
            <a:noFill/>
            <a:miter lim="800000"/>
            <a:headEnd/>
            <a:tailEnd/>
          </a:ln>
        </p:spPr>
        <p:txBody>
          <a:bodyPr>
            <a:spAutoFit/>
          </a:bodyPr>
          <a:lstStyle/>
          <a:p>
            <a:pPr defTabSz="720725">
              <a:lnSpc>
                <a:spcPct val="135000"/>
              </a:lnSpc>
            </a:pPr>
            <a:r>
              <a:rPr lang="en-US" altLang="zh-CN" sz="1600" b="1">
                <a:solidFill>
                  <a:schemeClr val="bg1"/>
                </a:solidFill>
                <a:latin typeface="微软雅黑"/>
                <a:ea typeface="微软雅黑"/>
                <a:cs typeface="微软雅黑"/>
              </a:rPr>
              <a:t>3</a:t>
            </a:r>
            <a:r>
              <a:rPr lang="zh-CN" altLang="en-US" sz="1600" b="1">
                <a:solidFill>
                  <a:schemeClr val="bg1"/>
                </a:solidFill>
                <a:latin typeface="微软雅黑"/>
                <a:ea typeface="微软雅黑"/>
                <a:cs typeface="微软雅黑"/>
              </a:rPr>
              <a:t>）技术 </a:t>
            </a:r>
            <a:endParaRPr lang="en-US" sz="1600" b="1">
              <a:solidFill>
                <a:schemeClr val="bg1"/>
              </a:solidFill>
              <a:latin typeface="微软雅黑"/>
              <a:ea typeface="微软雅黑"/>
              <a:cs typeface="微软雅黑"/>
            </a:endParaRPr>
          </a:p>
        </p:txBody>
      </p:sp>
      <p:sp>
        <p:nvSpPr>
          <p:cNvPr id="51210" name="Text Box 44"/>
          <p:cNvSpPr txBox="1">
            <a:spLocks noChangeArrowheads="1"/>
          </p:cNvSpPr>
          <p:nvPr/>
        </p:nvSpPr>
        <p:spPr bwMode="auto">
          <a:xfrm>
            <a:off x="9261475" y="3216275"/>
            <a:ext cx="2232025" cy="403225"/>
          </a:xfrm>
          <a:prstGeom prst="rect">
            <a:avLst/>
          </a:prstGeom>
          <a:noFill/>
          <a:ln w="9525">
            <a:noFill/>
            <a:miter lim="800000"/>
            <a:headEnd/>
            <a:tailEnd/>
          </a:ln>
        </p:spPr>
        <p:txBody>
          <a:bodyPr>
            <a:spAutoFit/>
          </a:bodyPr>
          <a:lstStyle/>
          <a:p>
            <a:pPr defTabSz="720725">
              <a:lnSpc>
                <a:spcPct val="135000"/>
              </a:lnSpc>
            </a:pPr>
            <a:r>
              <a:rPr lang="en-US" altLang="zh-CN" sz="1500" b="1">
                <a:solidFill>
                  <a:schemeClr val="bg1"/>
                </a:solidFill>
                <a:latin typeface="微软雅黑"/>
                <a:ea typeface="微软雅黑"/>
                <a:cs typeface="微软雅黑"/>
              </a:rPr>
              <a:t>4</a:t>
            </a:r>
            <a:r>
              <a:rPr lang="zh-CN" altLang="en-US" sz="1500" b="1">
                <a:solidFill>
                  <a:schemeClr val="bg1"/>
                </a:solidFill>
                <a:latin typeface="微软雅黑"/>
                <a:ea typeface="微软雅黑"/>
                <a:cs typeface="微软雅黑"/>
              </a:rPr>
              <a:t>）组织规模和成长阶段</a:t>
            </a:r>
            <a:endParaRPr lang="en-US" sz="1500" b="1">
              <a:solidFill>
                <a:schemeClr val="bg1"/>
              </a:solidFill>
              <a:latin typeface="微软雅黑"/>
              <a:ea typeface="微软雅黑"/>
              <a:cs typeface="微软雅黑"/>
            </a:endParaRPr>
          </a:p>
        </p:txBody>
      </p:sp>
      <p:sp>
        <p:nvSpPr>
          <p:cNvPr id="59" name="TextBox 6"/>
          <p:cNvSpPr txBox="1">
            <a:spLocks noChangeArrowheads="1"/>
          </p:cNvSpPr>
          <p:nvPr/>
        </p:nvSpPr>
        <p:spPr bwMode="auto">
          <a:xfrm>
            <a:off x="1797050" y="3879850"/>
            <a:ext cx="2232025" cy="2192338"/>
          </a:xfrm>
          <a:prstGeom prst="rect">
            <a:avLst/>
          </a:prstGeom>
          <a:noFill/>
          <a:ln w="9525">
            <a:noFill/>
            <a:miter lim="800000"/>
            <a:headEnd/>
            <a:tailEnd/>
          </a:ln>
        </p:spPr>
        <p:txBody>
          <a:bodyPr>
            <a:spAutoFit/>
          </a:bodyPr>
          <a:lstStyle/>
          <a:p>
            <a:pPr>
              <a:lnSpc>
                <a:spcPct val="130000"/>
              </a:lnSpc>
            </a:pPr>
            <a:r>
              <a:rPr lang="zh-CN" altLang="en-US" sz="1500">
                <a:solidFill>
                  <a:schemeClr val="bg1"/>
                </a:solidFill>
                <a:latin typeface="微软雅黑"/>
                <a:ea typeface="微软雅黑"/>
                <a:cs typeface="微软雅黑"/>
              </a:rPr>
              <a:t>结构追随战略，企业在发展过程中需要不断对其战略的形式和内容做出不断的调整。新的战略一旦形成，组织结构就应该进行调整，以适应新战略实施的需要。</a:t>
            </a:r>
            <a:endParaRPr lang="en-US" altLang="zh-CN" sz="1500">
              <a:solidFill>
                <a:schemeClr val="bg1"/>
              </a:solidFill>
              <a:latin typeface="微软雅黑"/>
              <a:ea typeface="微软雅黑"/>
              <a:cs typeface="微软雅黑"/>
            </a:endParaRPr>
          </a:p>
        </p:txBody>
      </p:sp>
      <p:sp>
        <p:nvSpPr>
          <p:cNvPr id="60" name="TextBox 6"/>
          <p:cNvSpPr txBox="1">
            <a:spLocks noChangeArrowheads="1"/>
          </p:cNvSpPr>
          <p:nvPr/>
        </p:nvSpPr>
        <p:spPr bwMode="auto">
          <a:xfrm>
            <a:off x="4284663" y="3879850"/>
            <a:ext cx="2232025" cy="2192338"/>
          </a:xfrm>
          <a:prstGeom prst="rect">
            <a:avLst/>
          </a:prstGeom>
          <a:noFill/>
          <a:ln w="9525">
            <a:noFill/>
            <a:miter lim="800000"/>
            <a:headEnd/>
            <a:tailEnd/>
          </a:ln>
        </p:spPr>
        <p:txBody>
          <a:bodyPr>
            <a:spAutoFit/>
          </a:bodyPr>
          <a:lstStyle/>
          <a:p>
            <a:pPr>
              <a:lnSpc>
                <a:spcPct val="130000"/>
              </a:lnSpc>
            </a:pPr>
            <a:r>
              <a:rPr lang="zh-CN" altLang="en-US" sz="1500">
                <a:solidFill>
                  <a:schemeClr val="bg1"/>
                </a:solidFill>
                <a:latin typeface="微软雅黑"/>
                <a:ea typeface="微软雅黑"/>
                <a:cs typeface="微软雅黑"/>
              </a:rPr>
              <a:t>随着企业环境逐步向动态复杂化发展，许多企业的管理者开始朝着弹性化或有机化的方向改组其组织，以便使它们变得更加精干、快速、灵活和富有创新性。</a:t>
            </a:r>
            <a:endParaRPr lang="en-US" altLang="zh-CN" sz="1500">
              <a:solidFill>
                <a:schemeClr val="bg1"/>
              </a:solidFill>
              <a:latin typeface="微软雅黑"/>
              <a:ea typeface="微软雅黑"/>
              <a:cs typeface="微软雅黑"/>
            </a:endParaRPr>
          </a:p>
        </p:txBody>
      </p:sp>
      <p:sp>
        <p:nvSpPr>
          <p:cNvPr id="61" name="TextBox 6"/>
          <p:cNvSpPr txBox="1">
            <a:spLocks noChangeArrowheads="1"/>
          </p:cNvSpPr>
          <p:nvPr/>
        </p:nvSpPr>
        <p:spPr bwMode="auto">
          <a:xfrm>
            <a:off x="6780213" y="3879850"/>
            <a:ext cx="2224087" cy="2192338"/>
          </a:xfrm>
          <a:prstGeom prst="rect">
            <a:avLst/>
          </a:prstGeom>
          <a:noFill/>
          <a:ln w="9525">
            <a:noFill/>
            <a:miter lim="800000"/>
            <a:headEnd/>
            <a:tailEnd/>
          </a:ln>
        </p:spPr>
        <p:txBody>
          <a:bodyPr>
            <a:spAutoFit/>
          </a:bodyPr>
          <a:lstStyle/>
          <a:p>
            <a:pPr>
              <a:lnSpc>
                <a:spcPct val="130000"/>
              </a:lnSpc>
            </a:pPr>
            <a:r>
              <a:rPr lang="zh-CN" altLang="en-US" sz="1500">
                <a:solidFill>
                  <a:schemeClr val="bg1"/>
                </a:solidFill>
                <a:latin typeface="微软雅黑"/>
                <a:ea typeface="微软雅黑"/>
                <a:cs typeface="微软雅黑"/>
              </a:rPr>
              <a:t>技术及技术设备的水平，不仅影响组织活动的效果和效率，而且会对职务设置与部门划分、部门间的关系以及组织结构的形式和总体特征等产生相当程度的影响。</a:t>
            </a:r>
            <a:endParaRPr lang="en-US" altLang="zh-CN" sz="1500">
              <a:solidFill>
                <a:schemeClr val="bg1"/>
              </a:solidFill>
              <a:latin typeface="微软雅黑"/>
              <a:ea typeface="微软雅黑"/>
              <a:cs typeface="微软雅黑"/>
            </a:endParaRPr>
          </a:p>
        </p:txBody>
      </p:sp>
      <p:sp>
        <p:nvSpPr>
          <p:cNvPr id="62" name="TextBox 6"/>
          <p:cNvSpPr txBox="1">
            <a:spLocks noChangeArrowheads="1"/>
          </p:cNvSpPr>
          <p:nvPr/>
        </p:nvSpPr>
        <p:spPr bwMode="auto">
          <a:xfrm>
            <a:off x="9264650" y="3879850"/>
            <a:ext cx="2225675" cy="2192338"/>
          </a:xfrm>
          <a:prstGeom prst="rect">
            <a:avLst/>
          </a:prstGeom>
          <a:noFill/>
          <a:ln w="9525">
            <a:noFill/>
            <a:miter lim="800000"/>
            <a:headEnd/>
            <a:tailEnd/>
          </a:ln>
        </p:spPr>
        <p:txBody>
          <a:bodyPr>
            <a:spAutoFit/>
          </a:bodyPr>
          <a:lstStyle/>
          <a:p>
            <a:pPr>
              <a:lnSpc>
                <a:spcPct val="130000"/>
              </a:lnSpc>
            </a:pPr>
            <a:r>
              <a:rPr lang="zh-CN" altLang="en-US" sz="1500">
                <a:solidFill>
                  <a:schemeClr val="bg1"/>
                </a:solidFill>
                <a:latin typeface="微软雅黑"/>
                <a:ea typeface="微软雅黑"/>
                <a:cs typeface="微软雅黑"/>
              </a:rPr>
              <a:t>伴随着组织的发展，组织活动的内容会日趋复杂，规模和范围会越来越大，人数会逐渐增多，这样，组织结构也必须随之调整，才能适应成长后的组织的新情况。</a:t>
            </a:r>
            <a:endParaRPr lang="en-US" altLang="zh-CN" sz="1500">
              <a:solidFill>
                <a:schemeClr val="bg1"/>
              </a:solidFill>
              <a:latin typeface="微软雅黑"/>
              <a:ea typeface="微软雅黑"/>
              <a:cs typeface="微软雅黑"/>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20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750"/>
                                        <p:tgtEl>
                                          <p:spTgt spid="59"/>
                                        </p:tgtEl>
                                      </p:cBhvr>
                                    </p:animEffect>
                                    <p:anim calcmode="lin" valueType="num">
                                      <p:cBhvr>
                                        <p:cTn id="12" dur="750" fill="hold"/>
                                        <p:tgtEl>
                                          <p:spTgt spid="59"/>
                                        </p:tgtEl>
                                        <p:attrNameLst>
                                          <p:attrName>ppt_x</p:attrName>
                                        </p:attrNameLst>
                                      </p:cBhvr>
                                      <p:tavLst>
                                        <p:tav tm="0">
                                          <p:val>
                                            <p:strVal val="#ppt_x"/>
                                          </p:val>
                                        </p:tav>
                                        <p:tav tm="100000">
                                          <p:val>
                                            <p:strVal val="#ppt_x"/>
                                          </p:val>
                                        </p:tav>
                                      </p:tavLst>
                                    </p:anim>
                                    <p:anim calcmode="lin" valueType="num">
                                      <p:cBhvr>
                                        <p:cTn id="13" dur="750" fill="hold"/>
                                        <p:tgtEl>
                                          <p:spTgt spid="59"/>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30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750"/>
                                        <p:tgtEl>
                                          <p:spTgt spid="60"/>
                                        </p:tgtEl>
                                      </p:cBhvr>
                                    </p:animEffect>
                                    <p:anim calcmode="lin" valueType="num">
                                      <p:cBhvr>
                                        <p:cTn id="17" dur="750" fill="hold"/>
                                        <p:tgtEl>
                                          <p:spTgt spid="60"/>
                                        </p:tgtEl>
                                        <p:attrNameLst>
                                          <p:attrName>ppt_x</p:attrName>
                                        </p:attrNameLst>
                                      </p:cBhvr>
                                      <p:tavLst>
                                        <p:tav tm="0">
                                          <p:val>
                                            <p:strVal val="#ppt_x"/>
                                          </p:val>
                                        </p:tav>
                                        <p:tav tm="100000">
                                          <p:val>
                                            <p:strVal val="#ppt_x"/>
                                          </p:val>
                                        </p:tav>
                                      </p:tavLst>
                                    </p:anim>
                                    <p:anim calcmode="lin" valueType="num">
                                      <p:cBhvr>
                                        <p:cTn id="18" dur="750" fill="hold"/>
                                        <p:tgtEl>
                                          <p:spTgt spid="60"/>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40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750"/>
                                        <p:tgtEl>
                                          <p:spTgt spid="61"/>
                                        </p:tgtEl>
                                      </p:cBhvr>
                                    </p:animEffect>
                                    <p:anim calcmode="lin" valueType="num">
                                      <p:cBhvr>
                                        <p:cTn id="22" dur="750" fill="hold"/>
                                        <p:tgtEl>
                                          <p:spTgt spid="61"/>
                                        </p:tgtEl>
                                        <p:attrNameLst>
                                          <p:attrName>ppt_x</p:attrName>
                                        </p:attrNameLst>
                                      </p:cBhvr>
                                      <p:tavLst>
                                        <p:tav tm="0">
                                          <p:val>
                                            <p:strVal val="#ppt_x"/>
                                          </p:val>
                                        </p:tav>
                                        <p:tav tm="100000">
                                          <p:val>
                                            <p:strVal val="#ppt_x"/>
                                          </p:val>
                                        </p:tav>
                                      </p:tavLst>
                                    </p:anim>
                                    <p:anim calcmode="lin" valueType="num">
                                      <p:cBhvr>
                                        <p:cTn id="23" dur="750" fill="hold"/>
                                        <p:tgtEl>
                                          <p:spTgt spid="6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40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750"/>
                                        <p:tgtEl>
                                          <p:spTgt spid="62"/>
                                        </p:tgtEl>
                                      </p:cBhvr>
                                    </p:animEffect>
                                    <p:anim calcmode="lin" valueType="num">
                                      <p:cBhvr>
                                        <p:cTn id="27" dur="750" fill="hold"/>
                                        <p:tgtEl>
                                          <p:spTgt spid="62"/>
                                        </p:tgtEl>
                                        <p:attrNameLst>
                                          <p:attrName>ppt_x</p:attrName>
                                        </p:attrNameLst>
                                      </p:cBhvr>
                                      <p:tavLst>
                                        <p:tav tm="0">
                                          <p:val>
                                            <p:strVal val="#ppt_x"/>
                                          </p:val>
                                        </p:tav>
                                        <p:tav tm="100000">
                                          <p:val>
                                            <p:strVal val="#ppt_x"/>
                                          </p:val>
                                        </p:tav>
                                      </p:tavLst>
                                    </p:anim>
                                    <p:anim calcmode="lin" valueType="num">
                                      <p:cBhvr>
                                        <p:cTn id="28" dur="75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9" grpId="0"/>
      <p:bldP spid="60" grpId="0"/>
      <p:bldP spid="61" grpId="0"/>
      <p:bldP spid="6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p:nvPr/>
        </p:nvSpPr>
        <p:spPr>
          <a:xfrm>
            <a:off x="3022742" y="2417454"/>
            <a:ext cx="2676593" cy="2307690"/>
          </a:xfrm>
          <a:prstGeom prst="hexagon">
            <a:avLst>
              <a:gd name="adj" fmla="val 25000"/>
              <a:gd name="vf" fmla="val 115470"/>
            </a:avLst>
          </a:prstGeom>
          <a:blipFill>
            <a:blip r:embed="rId2">
              <a:extLst>
                <a:ext uri="{28A0092B-C50C-407E-A947-70E740481C1C}"/>
              </a:extLst>
            </a:blip>
            <a:srcRect/>
            <a:stretch>
              <a:fillRect l="-11000" r="-11000"/>
            </a:stretch>
          </a:blipFill>
          <a:ln>
            <a:solidFill>
              <a:srgbClr val="99CC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6604000" y="37798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岗位的定义及特征</a:t>
            </a:r>
          </a:p>
        </p:txBody>
      </p:sp>
      <p:sp>
        <p:nvSpPr>
          <p:cNvPr id="14" name="矩形 13"/>
          <p:cNvSpPr/>
          <p:nvPr/>
        </p:nvSpPr>
        <p:spPr>
          <a:xfrm>
            <a:off x="6604000" y="42116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定岗定编概述</a:t>
            </a:r>
          </a:p>
        </p:txBody>
      </p:sp>
      <p:sp>
        <p:nvSpPr>
          <p:cNvPr id="15" name="TextBox 8"/>
          <p:cNvSpPr txBox="1">
            <a:spLocks noChangeArrowheads="1"/>
          </p:cNvSpPr>
          <p:nvPr/>
        </p:nvSpPr>
        <p:spPr bwMode="auto">
          <a:xfrm>
            <a:off x="5091113" y="2997200"/>
            <a:ext cx="5110162" cy="522288"/>
          </a:xfrm>
          <a:prstGeom prst="rect">
            <a:avLst/>
          </a:prstGeom>
          <a:noFill/>
          <a:ln w="9525">
            <a:noFill/>
            <a:miter lim="800000"/>
            <a:headEnd/>
            <a:tailEnd/>
          </a:ln>
        </p:spPr>
        <p:txBody>
          <a:bodyPr>
            <a:spAutoFit/>
          </a:bodyPr>
          <a:lstStyle/>
          <a:p>
            <a:pPr algn="ctr"/>
            <a:r>
              <a:rPr lang="en-US" altLang="zh-CN" sz="2800">
                <a:solidFill>
                  <a:srgbClr val="FF3C00"/>
                </a:solidFill>
                <a:latin typeface="Impact" pitchFamily="34" charset="0"/>
                <a:ea typeface="微软雅黑"/>
                <a:cs typeface="微软雅黑"/>
              </a:rPr>
              <a:t>03</a:t>
            </a:r>
            <a:r>
              <a:rPr lang="en-US" altLang="zh-CN" sz="2800" b="1">
                <a:solidFill>
                  <a:srgbClr val="FF3C00"/>
                </a:solidFill>
                <a:latin typeface="微软雅黑"/>
                <a:ea typeface="微软雅黑"/>
                <a:cs typeface="微软雅黑"/>
              </a:rPr>
              <a:t>  </a:t>
            </a:r>
            <a:r>
              <a:rPr lang="zh-CN" altLang="en-US" sz="2800" b="1">
                <a:solidFill>
                  <a:srgbClr val="FF3C00"/>
                </a:solidFill>
                <a:latin typeface="微软雅黑"/>
                <a:ea typeface="微软雅黑"/>
                <a:cs typeface="微软雅黑"/>
              </a:rPr>
              <a:t>岗位设计</a:t>
            </a:r>
          </a:p>
        </p:txBody>
      </p:sp>
      <p:cxnSp>
        <p:nvCxnSpPr>
          <p:cNvPr id="16" name="直接连接符 15"/>
          <p:cNvCxnSpPr/>
          <p:nvPr/>
        </p:nvCxnSpPr>
        <p:spPr>
          <a:xfrm>
            <a:off x="5699125" y="3571875"/>
            <a:ext cx="4502150" cy="0"/>
          </a:xfrm>
          <a:prstGeom prst="line">
            <a:avLst/>
          </a:prstGeom>
          <a:ln w="28575">
            <a:solidFill>
              <a:srgbClr val="99CC00"/>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604000" y="46434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定岗（岗位设计）</a:t>
            </a:r>
          </a:p>
        </p:txBody>
      </p:sp>
      <p:sp>
        <p:nvSpPr>
          <p:cNvPr id="18" name="矩形 17"/>
          <p:cNvSpPr/>
          <p:nvPr/>
        </p:nvSpPr>
        <p:spPr>
          <a:xfrm>
            <a:off x="6604000" y="50752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定编（含定员）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5"/>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Scale>
                                      <p:cBhvr>
                                        <p:cTn id="1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3"/>
                                        </p:tgtEl>
                                        <p:attrNameLst>
                                          <p:attrName>ppt_x</p:attrName>
                                          <p:attrName>ppt_y</p:attrName>
                                        </p:attrNameLst>
                                      </p:cBhvr>
                                    </p:animMotion>
                                    <p:animEffect transition="in" filter="fade">
                                      <p:cBhvr>
                                        <p:cTn id="15" dur="1000"/>
                                        <p:tgtEl>
                                          <p:spTgt spid="1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14"/>
                                        </p:tgtEl>
                                        <p:attrNameLst>
                                          <p:attrName>style.visibility</p:attrName>
                                        </p:attrNameLst>
                                      </p:cBhvr>
                                      <p:to>
                                        <p:strVal val="visible"/>
                                      </p:to>
                                    </p:set>
                                    <p:animScale>
                                      <p:cBhvr>
                                        <p:cTn id="1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4"/>
                                        </p:tgtEl>
                                        <p:attrNameLst>
                                          <p:attrName>ppt_x</p:attrName>
                                          <p:attrName>ppt_y</p:attrName>
                                        </p:attrNameLst>
                                      </p:cBhvr>
                                    </p:animMotion>
                                    <p:animEffect transition="in" filter="fade">
                                      <p:cBhvr>
                                        <p:cTn id="20" dur="1000"/>
                                        <p:tgtEl>
                                          <p:spTgt spid="14"/>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Scale>
                                      <p:cBhvr>
                                        <p:cTn id="2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7"/>
                                        </p:tgtEl>
                                        <p:attrNameLst>
                                          <p:attrName>ppt_x</p:attrName>
                                          <p:attrName>ppt_y</p:attrName>
                                        </p:attrNameLst>
                                      </p:cBhvr>
                                    </p:animMotion>
                                    <p:animEffect transition="in" filter="fade">
                                      <p:cBhvr>
                                        <p:cTn id="25" dur="1000"/>
                                        <p:tgtEl>
                                          <p:spTgt spid="17"/>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18"/>
                                        </p:tgtEl>
                                        <p:attrNameLst>
                                          <p:attrName>style.visibility</p:attrName>
                                        </p:attrNameLst>
                                      </p:cBhvr>
                                      <p:to>
                                        <p:strVal val="visible"/>
                                      </p:to>
                                    </p:set>
                                    <p:animScale>
                                      <p:cBhvr>
                                        <p:cTn id="2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8"/>
                                        </p:tgtEl>
                                        <p:attrNameLst>
                                          <p:attrName>ppt_x</p:attrName>
                                          <p:attrName>ppt_y</p:attrName>
                                        </p:attrNameLst>
                                      </p:cBhvr>
                                    </p:animMotion>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5" grpId="1"/>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560513" y="2708275"/>
            <a:ext cx="4681537" cy="733425"/>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岗位是指组织中</a:t>
            </a:r>
            <a:r>
              <a:rPr lang="zh-CN" altLang="en-US" sz="1600" b="1" dirty="0">
                <a:solidFill>
                  <a:srgbClr val="8CC600"/>
                </a:solidFill>
                <a:latin typeface="微软雅黑" pitchFamily="34" charset="-122"/>
                <a:ea typeface="微软雅黑" pitchFamily="34" charset="-122"/>
              </a:rPr>
              <a:t>为完成某项任务而设立的工作职位</a:t>
            </a:r>
            <a:r>
              <a:rPr lang="zh-CN" altLang="en-US" sz="1600" dirty="0">
                <a:solidFill>
                  <a:schemeClr val="bg1">
                    <a:lumMod val="85000"/>
                  </a:schemeClr>
                </a:solidFill>
                <a:latin typeface="微软雅黑" pitchFamily="34" charset="-122"/>
                <a:ea typeface="微软雅黑" pitchFamily="34" charset="-122"/>
              </a:rPr>
              <a:t>，岗位是组织的基本单位</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标准构件。</a:t>
            </a:r>
            <a:endParaRPr lang="zh-CN" altLang="zh-CN" sz="1600" b="1" dirty="0">
              <a:solidFill>
                <a:schemeClr val="bg1">
                  <a:lumMod val="85000"/>
                </a:schemeClr>
              </a:solidFill>
              <a:latin typeface="微软雅黑" pitchFamily="34" charset="-122"/>
              <a:ea typeface="微软雅黑" pitchFamily="34" charset="-122"/>
            </a:endParaRPr>
          </a:p>
        </p:txBody>
      </p:sp>
      <p:sp>
        <p:nvSpPr>
          <p:cNvPr id="7" name="TextBox 6"/>
          <p:cNvSpPr txBox="1"/>
          <p:nvPr/>
        </p:nvSpPr>
        <p:spPr>
          <a:xfrm>
            <a:off x="1560513" y="3687763"/>
            <a:ext cx="4681537" cy="2333625"/>
          </a:xfrm>
          <a:prstGeom prst="rect">
            <a:avLst/>
          </a:prstGeom>
          <a:noFill/>
        </p:spPr>
        <p:txBody>
          <a:bodyPr>
            <a:spAutoFit/>
          </a:bodyPr>
          <a:lstStyle/>
          <a:p>
            <a:pPr indent="457200" fontAlgn="auto">
              <a:lnSpc>
                <a:spcPct val="130000"/>
              </a:lnSpc>
              <a:spcBef>
                <a:spcPts val="0"/>
              </a:spcBef>
              <a:spcAft>
                <a:spcPts val="0"/>
              </a:spcAft>
              <a:defRPr/>
            </a:pPr>
            <a:r>
              <a:rPr lang="zh-CN" altLang="en-US" sz="1600" b="1" dirty="0">
                <a:solidFill>
                  <a:srgbClr val="8CC600"/>
                </a:solidFill>
                <a:latin typeface="微软雅黑" pitchFamily="34" charset="-122"/>
                <a:ea typeface="微软雅黑" pitchFamily="34" charset="-122"/>
              </a:rPr>
              <a:t>岗位的特征</a:t>
            </a:r>
            <a:r>
              <a:rPr lang="zh-CN" altLang="en-US" sz="1600" b="1" dirty="0">
                <a:solidFill>
                  <a:srgbClr val="8CC600"/>
                </a:solidFill>
                <a:latin typeface="微软雅黑" pitchFamily="34" charset="-122"/>
                <a:ea typeface="微软雅黑" pitchFamily="34" charset="-122"/>
              </a:rPr>
              <a:t>：</a:t>
            </a:r>
            <a:endParaRPr lang="en-US" altLang="zh-CN" sz="1600" b="1" dirty="0">
              <a:solidFill>
                <a:srgbClr val="8CC600"/>
              </a:solidFill>
              <a:latin typeface="微软雅黑" pitchFamily="34" charset="-122"/>
              <a:ea typeface="微软雅黑" pitchFamily="34" charset="-122"/>
            </a:endParaRPr>
          </a:p>
          <a:p>
            <a:pPr indent="457200" fontAlgn="auto">
              <a:lnSpc>
                <a:spcPct val="130000"/>
              </a:lnSpc>
              <a:spcBef>
                <a:spcPts val="0"/>
              </a:spcBef>
              <a:spcAft>
                <a:spcPts val="0"/>
              </a:spcAft>
              <a:defRPr/>
            </a:pPr>
            <a:r>
              <a:rPr lang="en-US" altLang="zh-CN" sz="1600" dirty="0">
                <a:solidFill>
                  <a:schemeClr val="bg1">
                    <a:lumMod val="85000"/>
                  </a:schemeClr>
                </a:solidFill>
                <a:latin typeface="微软雅黑" pitchFamily="34" charset="-122"/>
                <a:ea typeface="微软雅黑" pitchFamily="34" charset="-122"/>
              </a:rPr>
              <a:t>1</a:t>
            </a:r>
            <a:r>
              <a:rPr lang="zh-CN" altLang="en-US" sz="1600" dirty="0">
                <a:solidFill>
                  <a:schemeClr val="bg1">
                    <a:lumMod val="85000"/>
                  </a:schemeClr>
                </a:solidFill>
                <a:latin typeface="微软雅黑" pitchFamily="34" charset="-122"/>
                <a:ea typeface="微软雅黑" pitchFamily="34" charset="-122"/>
              </a:rPr>
              <a:t>）岗位属于组织。岗位存在不取决于担任岗位的人，而是组织的需要</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indent="457200" fontAlgn="auto">
              <a:lnSpc>
                <a:spcPct val="130000"/>
              </a:lnSpc>
              <a:spcBef>
                <a:spcPts val="0"/>
              </a:spcBef>
              <a:spcAft>
                <a:spcPts val="0"/>
              </a:spcAft>
              <a:defRPr/>
            </a:pPr>
            <a:r>
              <a:rPr lang="en-US" altLang="zh-CN" sz="1600" dirty="0">
                <a:solidFill>
                  <a:schemeClr val="bg1">
                    <a:lumMod val="85000"/>
                  </a:schemeClr>
                </a:solidFill>
                <a:latin typeface="微软雅黑" pitchFamily="34" charset="-122"/>
                <a:ea typeface="微软雅黑" pitchFamily="34" charset="-122"/>
              </a:rPr>
              <a:t>2</a:t>
            </a:r>
            <a:r>
              <a:rPr lang="zh-CN" altLang="en-US" sz="1600" dirty="0">
                <a:solidFill>
                  <a:schemeClr val="bg1">
                    <a:lumMod val="85000"/>
                  </a:schemeClr>
                </a:solidFill>
                <a:latin typeface="微软雅黑" pitchFamily="34" charset="-122"/>
                <a:ea typeface="微软雅黑" pitchFamily="34" charset="-122"/>
              </a:rPr>
              <a:t>）岗位是动态的。随着组织策略和结构的变化，岗位会发生变化，但岗位的动态性并不否认其明确性和固定性。为避免组织重叠和资源浪费，更需清楚界定岗位的责任。</a:t>
            </a:r>
          </a:p>
        </p:txBody>
      </p:sp>
      <p:pic>
        <p:nvPicPr>
          <p:cNvPr id="3" name="图片 2"/>
          <p:cNvPicPr>
            <a:picLocks noChangeAspect="1"/>
          </p:cNvPicPr>
          <p:nvPr/>
        </p:nvPicPr>
        <p:blipFill>
          <a:blip r:embed="rId2"/>
          <a:srcRect/>
          <a:stretch>
            <a:fillRect/>
          </a:stretch>
        </p:blipFill>
        <p:spPr bwMode="auto">
          <a:xfrm>
            <a:off x="6457950" y="2205038"/>
            <a:ext cx="5543550" cy="3937000"/>
          </a:xfrm>
          <a:prstGeom prst="rect">
            <a:avLst/>
          </a:prstGeom>
          <a:noFill/>
          <a:ln w="19050">
            <a:solidFill>
              <a:srgbClr val="99CC00"/>
            </a:solidFill>
            <a:miter lim="800000"/>
            <a:headEnd/>
            <a:tailEnd/>
          </a:ln>
        </p:spPr>
      </p:pic>
      <p:cxnSp>
        <p:nvCxnSpPr>
          <p:cNvPr id="12" name="直接连接符 11"/>
          <p:cNvCxnSpPr>
            <a:cxnSpLocks noChangeShapeType="1"/>
          </p:cNvCxnSpPr>
          <p:nvPr/>
        </p:nvCxnSpPr>
        <p:spPr bwMode="auto">
          <a:xfrm>
            <a:off x="1633538" y="6119813"/>
            <a:ext cx="4679950" cy="0"/>
          </a:xfrm>
          <a:prstGeom prst="line">
            <a:avLst/>
          </a:prstGeom>
          <a:noFill/>
          <a:ln w="12700" cap="rnd" algn="ctr">
            <a:solidFill>
              <a:srgbClr val="99CC00"/>
            </a:solidFill>
            <a:prstDash val="sysDash"/>
            <a:round/>
            <a:headEnd type="oval" w="med" len="med"/>
            <a:tailEnd type="oval" w="med" len="med"/>
          </a:ln>
        </p:spPr>
      </p:cxnSp>
      <p:sp>
        <p:nvSpPr>
          <p:cNvPr id="16" name="Rectangle 31"/>
          <p:cNvSpPr/>
          <p:nvPr/>
        </p:nvSpPr>
        <p:spPr bwMode="auto">
          <a:xfrm>
            <a:off x="5953125" y="2471738"/>
            <a:ext cx="863600" cy="139700"/>
          </a:xfrm>
          <a:prstGeom prst="rect">
            <a:avLst/>
          </a:prstGeom>
          <a:solidFill>
            <a:srgbClr val="8CC600">
              <a:alpha val="60000"/>
            </a:srgbClr>
          </a:solidFill>
          <a:ln w="9525" cap="flat" cmpd="sng" algn="ctr">
            <a:noFill/>
            <a:prstDash val="solid"/>
            <a:headEnd type="none" w="med" len="med"/>
            <a:tailEnd type="none" w="med" len="med"/>
          </a:ln>
          <a:effectLst/>
        </p:spPr>
        <p:txBody>
          <a:bodyPr lIns="91436" tIns="45718" rIns="91436" bIns="45718" anchor="ctr"/>
          <a:lstStyle/>
          <a:p>
            <a:pPr algn="ctr" defTabSz="684213"/>
            <a:endParaRPr lang="en-US" altLang="zh-CN" sz="1700">
              <a:solidFill>
                <a:srgbClr val="FFFFFF"/>
              </a:solidFill>
              <a:latin typeface="Segoe UI" pitchFamily="34" charset="0"/>
              <a:cs typeface="Segoe U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757363" y="2938463"/>
            <a:ext cx="4484687" cy="3044825"/>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Rectangle 12"/>
          <p:cNvSpPr/>
          <p:nvPr/>
        </p:nvSpPr>
        <p:spPr bwMode="auto">
          <a:xfrm>
            <a:off x="1759309" y="2153706"/>
            <a:ext cx="4482294" cy="628473"/>
          </a:xfrm>
          <a:prstGeom prst="rect">
            <a:avLst/>
          </a:prstGeom>
          <a:solidFill>
            <a:srgbClr val="7FBA00"/>
          </a:solidFill>
        </p:spPr>
        <p:txBody>
          <a:bodyPr lIns="68571" tIns="68571" rIns="68571" bIns="68571" anchor="ctr"/>
          <a:lstStyle/>
          <a:p>
            <a:pPr algn="ctr" fontAlgn="auto">
              <a:lnSpc>
                <a:spcPct val="90000"/>
              </a:lnSpc>
              <a:spcBef>
                <a:spcPct val="20000"/>
              </a:spcBef>
              <a:spcAft>
                <a:spcPts val="0"/>
              </a:spcAft>
              <a:buSzPct val="90000"/>
              <a:defRPr/>
            </a:pP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zh-CN" alt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岗位、职位、职务</a:t>
            </a: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endParaRPr 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20" name="Rectangle 14"/>
          <p:cNvSpPr/>
          <p:nvPr/>
        </p:nvSpPr>
        <p:spPr bwMode="auto">
          <a:xfrm>
            <a:off x="1633538" y="1989138"/>
            <a:ext cx="4729162" cy="4135437"/>
          </a:xfrm>
          <a:prstGeom prst="rect">
            <a:avLst/>
          </a:prstGeom>
          <a:noFill/>
          <a:ln w="38100">
            <a:solidFill>
              <a:srgbClr val="7FBA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68" tIns="34285" rIns="68568" bIns="34285" anchor="ctr"/>
          <a:lstStyle/>
          <a:p>
            <a:pPr algn="ctr" defTabSz="684213"/>
            <a:endParaRPr lang="en-US" altLang="zh-CN" sz="1700">
              <a:solidFill>
                <a:srgbClr val="FFFFFF"/>
              </a:solidFill>
              <a:cs typeface="Segoe UI" pitchFamily="34" charset="0"/>
            </a:endParaRPr>
          </a:p>
        </p:txBody>
      </p:sp>
      <p:sp>
        <p:nvSpPr>
          <p:cNvPr id="21" name="矩形 20"/>
          <p:cNvSpPr/>
          <p:nvPr/>
        </p:nvSpPr>
        <p:spPr>
          <a:xfrm>
            <a:off x="1743075" y="2997200"/>
            <a:ext cx="4498975" cy="2973388"/>
          </a:xfrm>
          <a:prstGeom prst="rect">
            <a:avLst/>
          </a:prstGeom>
        </p:spPr>
        <p:txBody>
          <a:bodyPr>
            <a:spAutoFit/>
          </a:bodyPr>
          <a:lstStyle/>
          <a:p>
            <a:pPr indent="457200" fontAlgn="auto">
              <a:lnSpc>
                <a:spcPct val="130000"/>
              </a:lnSpc>
              <a:spcBef>
                <a:spcPts val="0"/>
              </a:spcBef>
              <a:spcAft>
                <a:spcPts val="0"/>
              </a:spcAft>
              <a:defRPr/>
            </a:pP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职位（</a:t>
            </a:r>
            <a:r>
              <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position</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）与岗位（</a:t>
            </a:r>
            <a:r>
              <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Post</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）的含义相近，职位泛指某一个阶层（类），面更宽泛，而</a:t>
            </a:r>
            <a:r>
              <a:rPr lang="zh-CN" altLang="en-US" sz="1600" b="1"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岗位则具体得多</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。若干个岗位（职位）的共性体现就是职务。</a:t>
            </a:r>
            <a:r>
              <a:rPr lang="zh-CN" altLang="en-US" sz="1600" b="1"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职务＝头衔</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（岗位称谓）　 例如：经理</a:t>
            </a:r>
            <a:r>
              <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主任</a:t>
            </a:r>
            <a:r>
              <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专员等。</a:t>
            </a:r>
            <a:r>
              <a:rPr lang="zh-CN" altLang="en-US" sz="1600" b="1"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岗位名称＝职能（</a:t>
            </a:r>
            <a:r>
              <a:rPr lang="en-US" altLang="zh-CN" sz="1600" b="1"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function</a:t>
            </a:r>
            <a:r>
              <a:rPr lang="zh-CN" altLang="en-US" sz="1600" b="1"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b="1"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b="1"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职务（头衔）</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。如办公室主任、招聘专员等。岗位名称要尽量与业界一致，便于比较和交流，并坚持名实相符，保持内部层序清晰，而对外如市场销售等岗位可灵活一些。</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54277" name="图片 1"/>
          <p:cNvPicPr>
            <a:picLocks noChangeAspect="1"/>
          </p:cNvPicPr>
          <p:nvPr/>
        </p:nvPicPr>
        <p:blipFill>
          <a:blip r:embed="rId2"/>
          <a:srcRect/>
          <a:stretch>
            <a:fillRect/>
          </a:stretch>
        </p:blipFill>
        <p:spPr bwMode="auto">
          <a:xfrm>
            <a:off x="6542088" y="1989138"/>
            <a:ext cx="4595812" cy="4135437"/>
          </a:xfrm>
          <a:prstGeom prst="rect">
            <a:avLst/>
          </a:prstGeom>
          <a:noFill/>
          <a:ln w="28575">
            <a:solidFill>
              <a:srgbClr val="99CC00"/>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par>
                                <p:cTn id="12" presetID="8" presetClass="emph" presetSubtype="0" fill="hold" grpId="1" nodeType="withEffect">
                                  <p:stCondLst>
                                    <p:cond delay="0"/>
                                  </p:stCondLst>
                                  <p:childTnLst>
                                    <p:animRot by="43200000">
                                      <p:cBhvr>
                                        <p:cTn id="13" dur="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4"/>
          <p:cNvPicPr>
            <a:picLocks noChangeAspect="1"/>
          </p:cNvPicPr>
          <p:nvPr/>
        </p:nvPicPr>
        <p:blipFill>
          <a:blip r:embed="rId2"/>
          <a:srcRect/>
          <a:stretch>
            <a:fillRect/>
          </a:stretch>
        </p:blipFill>
        <p:spPr bwMode="auto">
          <a:xfrm>
            <a:off x="6457950" y="2184400"/>
            <a:ext cx="5543550" cy="3952875"/>
          </a:xfrm>
          <a:prstGeom prst="rect">
            <a:avLst/>
          </a:prstGeom>
          <a:noFill/>
          <a:ln w="19050">
            <a:solidFill>
              <a:srgbClr val="99CC00"/>
            </a:solidFill>
            <a:miter lim="800000"/>
            <a:headEnd/>
            <a:tailEnd/>
          </a:ln>
        </p:spPr>
      </p:pic>
      <p:sp>
        <p:nvSpPr>
          <p:cNvPr id="7" name="TextBox 6"/>
          <p:cNvSpPr txBox="1"/>
          <p:nvPr/>
        </p:nvSpPr>
        <p:spPr>
          <a:xfrm>
            <a:off x="1560513" y="3141663"/>
            <a:ext cx="4681537" cy="1692275"/>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定岗定编是确定岗位和确定岗位编制的合称，前者是</a:t>
            </a:r>
            <a:r>
              <a:rPr lang="zh-CN" altLang="en-US" sz="1600" b="1" dirty="0">
                <a:solidFill>
                  <a:srgbClr val="8CC600"/>
                </a:solidFill>
                <a:latin typeface="微软雅黑" pitchFamily="34" charset="-122"/>
                <a:ea typeface="微软雅黑" pitchFamily="34" charset="-122"/>
              </a:rPr>
              <a:t>设计组织中的承担具体工作的岗位</a:t>
            </a:r>
            <a:r>
              <a:rPr lang="zh-CN" altLang="en-US" sz="1600" dirty="0">
                <a:solidFill>
                  <a:schemeClr val="bg1">
                    <a:lumMod val="85000"/>
                  </a:schemeClr>
                </a:solidFill>
                <a:latin typeface="微软雅黑" pitchFamily="34" charset="-122"/>
                <a:ea typeface="微软雅黑" pitchFamily="34" charset="-122"/>
              </a:rPr>
              <a:t>，而后者是</a:t>
            </a:r>
            <a:r>
              <a:rPr lang="zh-CN" altLang="en-US" sz="1600" b="1" dirty="0">
                <a:solidFill>
                  <a:srgbClr val="8CC600"/>
                </a:solidFill>
                <a:latin typeface="微软雅黑" pitchFamily="34" charset="-122"/>
                <a:ea typeface="微软雅黑" pitchFamily="34" charset="-122"/>
              </a:rPr>
              <a:t>设计从事某个岗位的人数</a:t>
            </a:r>
            <a:r>
              <a:rPr lang="zh-CN" altLang="en-US" sz="1600" dirty="0">
                <a:solidFill>
                  <a:schemeClr val="bg1">
                    <a:lumMod val="85000"/>
                  </a:schemeClr>
                </a:solidFill>
                <a:latin typeface="微软雅黑" pitchFamily="34" charset="-122"/>
                <a:ea typeface="微软雅黑" pitchFamily="34" charset="-122"/>
              </a:rPr>
              <a:t>。但在实际工作中，这两者是密不可分的，当一个岗位被确定之后，就会自动有人的数量和质量的概念产生。</a:t>
            </a:r>
            <a:endParaRPr lang="zh-CN" altLang="zh-CN" sz="1600" b="1" dirty="0">
              <a:solidFill>
                <a:schemeClr val="bg1">
                  <a:lumMod val="85000"/>
                </a:schemeClr>
              </a:solidFill>
              <a:latin typeface="微软雅黑" pitchFamily="34" charset="-122"/>
              <a:ea typeface="微软雅黑" pitchFamily="34" charset="-122"/>
            </a:endParaRPr>
          </a:p>
        </p:txBody>
      </p:sp>
      <p:sp>
        <p:nvSpPr>
          <p:cNvPr id="8" name="TextBox 6"/>
          <p:cNvSpPr txBox="1"/>
          <p:nvPr/>
        </p:nvSpPr>
        <p:spPr>
          <a:xfrm>
            <a:off x="1560513" y="4927600"/>
            <a:ext cx="4681537" cy="1022350"/>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有的企业还把与定岗有关的人员素质的问题单独提出来，称之为“定员”。</a:t>
            </a:r>
            <a:r>
              <a:rPr lang="zh-CN" altLang="en-US" sz="1600" b="1" dirty="0">
                <a:solidFill>
                  <a:schemeClr val="bg1">
                    <a:lumMod val="85000"/>
                  </a:schemeClr>
                </a:solidFill>
                <a:latin typeface="微软雅黑" pitchFamily="34" charset="-122"/>
                <a:ea typeface="微软雅黑" pitchFamily="34" charset="-122"/>
              </a:rPr>
              <a:t>“定员”与“定岗定编”一起被称之为“三定”。</a:t>
            </a:r>
          </a:p>
        </p:txBody>
      </p:sp>
      <p:cxnSp>
        <p:nvCxnSpPr>
          <p:cNvPr id="10" name="直接连接符 9"/>
          <p:cNvCxnSpPr>
            <a:cxnSpLocks noChangeShapeType="1"/>
          </p:cNvCxnSpPr>
          <p:nvPr/>
        </p:nvCxnSpPr>
        <p:spPr bwMode="auto">
          <a:xfrm>
            <a:off x="1633538" y="6119813"/>
            <a:ext cx="4679950" cy="0"/>
          </a:xfrm>
          <a:prstGeom prst="line">
            <a:avLst/>
          </a:prstGeom>
          <a:noFill/>
          <a:ln w="12700" cap="rnd" algn="ctr">
            <a:solidFill>
              <a:srgbClr val="99CC00"/>
            </a:solidFill>
            <a:prstDash val="sysDash"/>
            <a:round/>
            <a:headEnd type="oval" w="med" len="med"/>
            <a:tailEnd type="oval" w="med" len="med"/>
          </a:ln>
        </p:spPr>
      </p:cxnSp>
      <p:sp>
        <p:nvSpPr>
          <p:cNvPr id="11" name="Rectangle 31"/>
          <p:cNvSpPr/>
          <p:nvPr/>
        </p:nvSpPr>
        <p:spPr bwMode="auto">
          <a:xfrm>
            <a:off x="1633538" y="2492375"/>
            <a:ext cx="5183187" cy="523875"/>
          </a:xfrm>
          <a:prstGeom prst="rect">
            <a:avLst/>
          </a:prstGeom>
          <a:solidFill>
            <a:srgbClr val="8CC600">
              <a:alpha val="83922"/>
            </a:srgbClr>
          </a:solidFill>
          <a:ln w="9525" cap="flat" cmpd="sng" algn="ctr">
            <a:noFill/>
            <a:prstDash val="solid"/>
            <a:headEnd type="none" w="med" len="med"/>
            <a:tailEnd type="none" w="med" len="med"/>
          </a:ln>
          <a:effectLst/>
        </p:spPr>
        <p:txBody>
          <a:bodyPr lIns="91436" tIns="45718" rIns="91436" bIns="45718" anchor="ctr"/>
          <a:lstStyle/>
          <a:p>
            <a:pPr defTabSz="684213"/>
            <a:r>
              <a:rPr lang="zh-CN" altLang="en-US" b="1">
                <a:solidFill>
                  <a:srgbClr val="FFFFFF"/>
                </a:solidFill>
                <a:latin typeface="Segoe UI" pitchFamily="34" charset="0"/>
                <a:cs typeface="Segoe UI" pitchFamily="34" charset="0"/>
              </a:rPr>
              <a:t>      何谓“定岗定编”？</a:t>
            </a:r>
            <a:endParaRPr lang="en-US" b="1">
              <a:solidFill>
                <a:srgbClr val="FFFFFF"/>
              </a:solidFill>
              <a:latin typeface="Segoe UI" pitchFamily="34" charset="0"/>
              <a:cs typeface="Segoe UI"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1560513" y="5375275"/>
            <a:ext cx="9586912" cy="1052513"/>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定岗的过程就是岗位设计（也有称为岗位设置）的过程。岗位设计也称为工作设计，是指根据组织业务目标的需要，并兼顾个人的需要，规定某个岗位的任务、责任、权力以及在组织中与其他岗位的关系的过程。它所要解决的主要问题是组织向其成员分配工作任务和职责的方式。</a:t>
            </a:r>
          </a:p>
        </p:txBody>
      </p:sp>
      <p:cxnSp>
        <p:nvCxnSpPr>
          <p:cNvPr id="10" name="直接连接符 9"/>
          <p:cNvCxnSpPr>
            <a:cxnSpLocks noChangeShapeType="1"/>
          </p:cNvCxnSpPr>
          <p:nvPr/>
        </p:nvCxnSpPr>
        <p:spPr bwMode="auto">
          <a:xfrm>
            <a:off x="1633538" y="6524625"/>
            <a:ext cx="9513887" cy="0"/>
          </a:xfrm>
          <a:prstGeom prst="line">
            <a:avLst/>
          </a:prstGeom>
          <a:noFill/>
          <a:ln w="12700" cap="rnd" algn="ctr">
            <a:solidFill>
              <a:srgbClr val="99CC00"/>
            </a:solidFill>
            <a:prstDash val="sysDash"/>
            <a:round/>
            <a:headEnd type="oval" w="med" len="med"/>
            <a:tailEnd type="oval" w="med" len="med"/>
          </a:ln>
        </p:spPr>
      </p:cxnSp>
      <p:pic>
        <p:nvPicPr>
          <p:cNvPr id="56323" name="图片 11"/>
          <p:cNvPicPr>
            <a:picLocks noChangeAspect="1"/>
          </p:cNvPicPr>
          <p:nvPr/>
        </p:nvPicPr>
        <p:blipFill>
          <a:blip r:embed="rId2"/>
          <a:srcRect/>
          <a:stretch>
            <a:fillRect/>
          </a:stretch>
        </p:blipFill>
        <p:spPr bwMode="auto">
          <a:xfrm>
            <a:off x="1622425" y="1860550"/>
            <a:ext cx="9525000" cy="33115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1+#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6673850" y="3903663"/>
            <a:ext cx="4464050" cy="2333625"/>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定编（这里包括定员），</a:t>
            </a:r>
            <a:r>
              <a:rPr lang="zh-CN" altLang="en-US" sz="1600" b="1" dirty="0">
                <a:solidFill>
                  <a:srgbClr val="8CC600"/>
                </a:solidFill>
                <a:latin typeface="微软雅黑" pitchFamily="34" charset="-122"/>
                <a:ea typeface="微软雅黑" pitchFamily="34" charset="-122"/>
              </a:rPr>
              <a:t>就是对确定的岗位进行各类人员的数量及素质配备</a:t>
            </a:r>
            <a:r>
              <a:rPr lang="zh-CN" altLang="en-US" sz="1600" dirty="0">
                <a:solidFill>
                  <a:schemeClr val="bg1">
                    <a:lumMod val="85000"/>
                  </a:schemeClr>
                </a:solidFill>
                <a:latin typeface="微软雅黑" pitchFamily="34" charset="-122"/>
                <a:ea typeface="微软雅黑" pitchFamily="34" charset="-122"/>
              </a:rPr>
              <a:t>。它要求根据企业当时的业务方向和规模，在一定的时间内和一定的技术条件下，本着精简机构，节约用人，提高工作效率的原则，规定各类人员必须配备的数量。它所要解决的问题是企业各工作岗位配备什么素质的人员，以及配备多少人员。</a:t>
            </a:r>
          </a:p>
        </p:txBody>
      </p:sp>
      <p:cxnSp>
        <p:nvCxnSpPr>
          <p:cNvPr id="10" name="直接连接符 9"/>
          <p:cNvCxnSpPr>
            <a:cxnSpLocks noChangeShapeType="1"/>
          </p:cNvCxnSpPr>
          <p:nvPr/>
        </p:nvCxnSpPr>
        <p:spPr bwMode="auto">
          <a:xfrm>
            <a:off x="1633538" y="6524625"/>
            <a:ext cx="9513887" cy="0"/>
          </a:xfrm>
          <a:prstGeom prst="line">
            <a:avLst/>
          </a:prstGeom>
          <a:noFill/>
          <a:ln w="12700" cap="rnd" algn="ctr">
            <a:solidFill>
              <a:srgbClr val="99CC00"/>
            </a:solidFill>
            <a:prstDash val="sysDash"/>
            <a:round/>
            <a:headEnd type="oval" w="med" len="med"/>
            <a:tailEnd type="oval" w="med" len="med"/>
          </a:ln>
        </p:spPr>
      </p:cxnSp>
      <p:pic>
        <p:nvPicPr>
          <p:cNvPr id="57347" name="图片 1"/>
          <p:cNvPicPr>
            <a:picLocks noChangeAspect="1"/>
          </p:cNvPicPr>
          <p:nvPr/>
        </p:nvPicPr>
        <p:blipFill>
          <a:blip r:embed="rId2"/>
          <a:srcRect/>
          <a:stretch>
            <a:fillRect/>
          </a:stretch>
        </p:blipFill>
        <p:spPr bwMode="auto">
          <a:xfrm>
            <a:off x="1633538" y="1984375"/>
            <a:ext cx="4608512" cy="4252913"/>
          </a:xfrm>
          <a:prstGeom prst="rect">
            <a:avLst/>
          </a:prstGeom>
          <a:noFill/>
          <a:ln w="9525">
            <a:noFill/>
            <a:miter lim="800000"/>
            <a:headEnd/>
            <a:tailEnd/>
          </a:ln>
        </p:spPr>
      </p:pic>
      <p:sp>
        <p:nvSpPr>
          <p:cNvPr id="6" name="Rectangle 31"/>
          <p:cNvSpPr/>
          <p:nvPr/>
        </p:nvSpPr>
        <p:spPr bwMode="auto">
          <a:xfrm>
            <a:off x="5953125" y="3236913"/>
            <a:ext cx="5184775" cy="523875"/>
          </a:xfrm>
          <a:prstGeom prst="rect">
            <a:avLst/>
          </a:prstGeom>
          <a:solidFill>
            <a:srgbClr val="8CC600">
              <a:alpha val="83922"/>
            </a:srgbClr>
          </a:solidFill>
          <a:ln w="9525" cap="flat" cmpd="sng" algn="ctr">
            <a:noFill/>
            <a:prstDash val="solid"/>
            <a:headEnd type="none" w="med" len="med"/>
            <a:tailEnd type="none" w="med" len="med"/>
          </a:ln>
          <a:effectLst/>
        </p:spPr>
        <p:txBody>
          <a:bodyPr lIns="91436" tIns="45718" rIns="91436" bIns="45718" anchor="ctr"/>
          <a:lstStyle/>
          <a:p>
            <a:pPr defTabSz="684213"/>
            <a:r>
              <a:rPr lang="zh-CN" altLang="en-US" b="1">
                <a:solidFill>
                  <a:srgbClr val="FFFFFF"/>
                </a:solidFill>
                <a:latin typeface="Segoe UI" pitchFamily="34" charset="0"/>
                <a:cs typeface="Segoe UI" pitchFamily="34" charset="0"/>
              </a:rPr>
              <a:t>      </a:t>
            </a:r>
            <a:r>
              <a:rPr lang="en-US" altLang="zh-CN" b="1">
                <a:solidFill>
                  <a:srgbClr val="FFFFFF"/>
                </a:solidFill>
                <a:latin typeface="Segoe UI" pitchFamily="34" charset="0"/>
                <a:cs typeface="Segoe UI" pitchFamily="34" charset="0"/>
              </a:rPr>
              <a:t>“</a:t>
            </a:r>
            <a:r>
              <a:rPr lang="zh-CN" altLang="en-US" b="1">
                <a:solidFill>
                  <a:srgbClr val="FFFFFF"/>
                </a:solidFill>
                <a:latin typeface="Segoe UI" pitchFamily="34" charset="0"/>
                <a:cs typeface="Segoe UI" pitchFamily="34" charset="0"/>
              </a:rPr>
              <a:t>定编</a:t>
            </a:r>
            <a:r>
              <a:rPr lang="en-US" altLang="zh-CN" b="1">
                <a:solidFill>
                  <a:srgbClr val="FFFFFF"/>
                </a:solidFill>
                <a:latin typeface="Segoe UI" pitchFamily="34" charset="0"/>
                <a:cs typeface="Segoe UI" pitchFamily="34" charset="0"/>
              </a:rPr>
              <a:t>”</a:t>
            </a:r>
            <a:r>
              <a:rPr lang="zh-CN" altLang="en-US" b="1">
                <a:solidFill>
                  <a:srgbClr val="FFFFFF"/>
                </a:solidFill>
                <a:latin typeface="Segoe UI" pitchFamily="34" charset="0"/>
                <a:cs typeface="Segoe UI" pitchFamily="34" charset="0"/>
              </a:rPr>
              <a:t>与“定员”</a:t>
            </a:r>
            <a:endParaRPr lang="en-US" b="1">
              <a:solidFill>
                <a:srgbClr val="FFFFFF"/>
              </a:solidFill>
              <a:latin typeface="Segoe UI" pitchFamily="34" charset="0"/>
              <a:cs typeface="Segoe U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1+#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13"/>
          <p:cNvPicPr>
            <a:picLocks noChangeAspect="1"/>
          </p:cNvPicPr>
          <p:nvPr/>
        </p:nvPicPr>
        <p:blipFill>
          <a:blip r:embed="rId2"/>
          <a:srcRect/>
          <a:stretch>
            <a:fillRect/>
          </a:stretch>
        </p:blipFill>
        <p:spPr bwMode="auto">
          <a:xfrm>
            <a:off x="6457950" y="2127250"/>
            <a:ext cx="5543550" cy="4010025"/>
          </a:xfrm>
          <a:prstGeom prst="rect">
            <a:avLst/>
          </a:prstGeom>
          <a:noFill/>
          <a:ln w="9525">
            <a:noFill/>
            <a:miter lim="800000"/>
            <a:headEnd/>
            <a:tailEnd/>
          </a:ln>
        </p:spPr>
      </p:pic>
      <p:sp>
        <p:nvSpPr>
          <p:cNvPr id="7" name="TextBox 6"/>
          <p:cNvSpPr txBox="1"/>
          <p:nvPr/>
        </p:nvSpPr>
        <p:spPr>
          <a:xfrm>
            <a:off x="1560513" y="2971800"/>
            <a:ext cx="4752975" cy="1052513"/>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岗位设计把</a:t>
            </a:r>
            <a:r>
              <a:rPr lang="zh-CN" altLang="en-US" sz="1600" dirty="0">
                <a:solidFill>
                  <a:schemeClr val="bg1">
                    <a:lumMod val="85000"/>
                  </a:schemeClr>
                </a:solidFill>
                <a:latin typeface="微软雅黑" pitchFamily="34" charset="-122"/>
                <a:ea typeface="微软雅黑" pitchFamily="34" charset="-122"/>
              </a:rPr>
              <a:t>整个战略和目标</a:t>
            </a:r>
            <a:r>
              <a:rPr lang="zh-CN" altLang="en-US" sz="1600" dirty="0">
                <a:solidFill>
                  <a:schemeClr val="bg1">
                    <a:lumMod val="85000"/>
                  </a:schemeClr>
                </a:solidFill>
                <a:latin typeface="微软雅黑" pitchFamily="34" charset="-122"/>
                <a:ea typeface="微软雅黑" pitchFamily="34" charset="-122"/>
              </a:rPr>
              <a:t>分解到每个员工的层次。如果在系统或流程的变革中没有对岗位进行相应的改变，这种变革注定不会成功。</a:t>
            </a:r>
            <a:endParaRPr lang="zh-CN" altLang="zh-CN" sz="1600" b="1" dirty="0">
              <a:solidFill>
                <a:schemeClr val="bg1">
                  <a:lumMod val="85000"/>
                </a:schemeClr>
              </a:solidFill>
              <a:latin typeface="微软雅黑" pitchFamily="34" charset="-122"/>
              <a:ea typeface="微软雅黑" pitchFamily="34" charset="-122"/>
            </a:endParaRPr>
          </a:p>
        </p:txBody>
      </p:sp>
      <p:sp>
        <p:nvSpPr>
          <p:cNvPr id="8" name="TextBox 6"/>
          <p:cNvSpPr txBox="1"/>
          <p:nvPr/>
        </p:nvSpPr>
        <p:spPr>
          <a:xfrm>
            <a:off x="1560513" y="4086225"/>
            <a:ext cx="4752975" cy="2012950"/>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同时，优良的岗位设计能保证员工从工作本身寻得意义与价值，可以使员工体验到工作的重要性和自己所负的责任，及时了解工作的结果，从而产生高度的内在激励作用，形成高质量的工作绩效及对工作高度的满足感，达到最佳激励水平，为充分发挥员工的主动性和积极性创造条件。</a:t>
            </a:r>
            <a:endParaRPr lang="zh-CN" altLang="en-US" sz="1600" b="1" dirty="0">
              <a:solidFill>
                <a:schemeClr val="bg1">
                  <a:lumMod val="85000"/>
                </a:schemeClr>
              </a:solidFill>
              <a:latin typeface="微软雅黑" pitchFamily="34" charset="-122"/>
              <a:ea typeface="微软雅黑" pitchFamily="34" charset="-122"/>
            </a:endParaRPr>
          </a:p>
        </p:txBody>
      </p:sp>
      <p:cxnSp>
        <p:nvCxnSpPr>
          <p:cNvPr id="10" name="直接连接符 9"/>
          <p:cNvCxnSpPr>
            <a:cxnSpLocks noChangeShapeType="1"/>
          </p:cNvCxnSpPr>
          <p:nvPr/>
        </p:nvCxnSpPr>
        <p:spPr bwMode="auto">
          <a:xfrm>
            <a:off x="1633538" y="6119813"/>
            <a:ext cx="4679950" cy="0"/>
          </a:xfrm>
          <a:prstGeom prst="line">
            <a:avLst/>
          </a:prstGeom>
          <a:noFill/>
          <a:ln w="12700" cap="rnd" algn="ctr">
            <a:solidFill>
              <a:srgbClr val="99CC00"/>
            </a:solidFill>
            <a:prstDash val="sysDash"/>
            <a:round/>
            <a:headEnd type="oval" w="med" len="med"/>
            <a:tailEnd type="oval" w="med" len="med"/>
          </a:ln>
        </p:spPr>
      </p:cxnSp>
      <p:sp>
        <p:nvSpPr>
          <p:cNvPr id="11" name="Rectangle 31"/>
          <p:cNvSpPr/>
          <p:nvPr/>
        </p:nvSpPr>
        <p:spPr bwMode="auto">
          <a:xfrm>
            <a:off x="1633538" y="2349500"/>
            <a:ext cx="5183187" cy="522288"/>
          </a:xfrm>
          <a:prstGeom prst="rect">
            <a:avLst/>
          </a:prstGeom>
          <a:solidFill>
            <a:srgbClr val="8CC600">
              <a:alpha val="83922"/>
            </a:srgbClr>
          </a:solidFill>
          <a:ln w="9525" cap="flat" cmpd="sng" algn="ctr">
            <a:noFill/>
            <a:prstDash val="solid"/>
            <a:headEnd type="none" w="med" len="med"/>
            <a:tailEnd type="none" w="med" len="med"/>
          </a:ln>
          <a:effectLst/>
        </p:spPr>
        <p:txBody>
          <a:bodyPr lIns="91436" tIns="45718" rIns="91436" bIns="45718" anchor="ctr"/>
          <a:lstStyle/>
          <a:p>
            <a:pPr defTabSz="684213"/>
            <a:r>
              <a:rPr lang="en-US" altLang="zh-CN" b="1">
                <a:solidFill>
                  <a:srgbClr val="FFFFFF"/>
                </a:solidFill>
                <a:latin typeface="Segoe UI" pitchFamily="34" charset="0"/>
                <a:cs typeface="Segoe UI" pitchFamily="34" charset="0"/>
              </a:rPr>
              <a:t>      3.3.1 </a:t>
            </a:r>
            <a:r>
              <a:rPr lang="zh-CN" altLang="en-US" b="1">
                <a:solidFill>
                  <a:srgbClr val="FFFFFF"/>
                </a:solidFill>
                <a:latin typeface="Segoe UI" pitchFamily="34" charset="0"/>
                <a:cs typeface="Segoe UI" pitchFamily="34" charset="0"/>
              </a:rPr>
              <a:t>岗位设计的意义</a:t>
            </a:r>
            <a:endParaRPr lang="en-US" b="1">
              <a:solidFill>
                <a:srgbClr val="FFFFFF"/>
              </a:solidFill>
              <a:latin typeface="Segoe UI" pitchFamily="34" charset="0"/>
              <a:cs typeface="Segoe UI"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rot="18885917">
            <a:off x="5416550" y="2817813"/>
            <a:ext cx="936625" cy="2266950"/>
          </a:xfrm>
          <a:prstGeom prst="roundRect">
            <a:avLst>
              <a:gd name="adj" fmla="val 50000"/>
            </a:avLst>
          </a:prstGeom>
          <a:solidFill>
            <a:srgbClr val="F0AC02">
              <a:alpha val="20000"/>
            </a:srgbClr>
          </a:solidFill>
          <a:ln w="19050" cap="rnd" algn="ctr">
            <a:solidFill>
              <a:srgbClr val="F0AC02"/>
            </a:solidFill>
            <a:prstDash val="sysDot"/>
            <a:round/>
            <a:headEnd/>
            <a:tailEnd/>
          </a:ln>
          <a:effectLst>
            <a:outerShdw dist="35921" dir="2700000" algn="ctr" rotWithShape="0">
              <a:srgbClr val="000000">
                <a:alpha val="50000"/>
              </a:srgbClr>
            </a:outerShdw>
          </a:effec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11" name="Rectangle 31"/>
          <p:cNvSpPr/>
          <p:nvPr/>
        </p:nvSpPr>
        <p:spPr bwMode="auto">
          <a:xfrm>
            <a:off x="1560513" y="1576388"/>
            <a:ext cx="4752975" cy="476250"/>
          </a:xfrm>
          <a:prstGeom prst="rect">
            <a:avLst/>
          </a:prstGeom>
          <a:noFill/>
          <a:ln w="9525" cap="flat" cmpd="sng" algn="ctr">
            <a:noFill/>
            <a:prstDash val="solid"/>
            <a:headEnd type="none" w="med" len="med"/>
            <a:tailEnd type="none" w="med" len="med"/>
          </a:ln>
          <a:effectLst/>
        </p:spPr>
        <p:txBody>
          <a:bodyPr lIns="91436" tIns="45718" rIns="91436" bIns="45718" anchor="ctr"/>
          <a:lstStyle/>
          <a:p>
            <a:pPr defTabSz="684213"/>
            <a:r>
              <a:rPr lang="en-US" altLang="zh-CN">
                <a:solidFill>
                  <a:srgbClr val="FFFFFF"/>
                </a:solidFill>
                <a:latin typeface="Segoe UI" pitchFamily="34" charset="0"/>
                <a:cs typeface="Segoe UI" pitchFamily="34" charset="0"/>
              </a:rPr>
              <a:t>      3.3.2 </a:t>
            </a:r>
            <a:r>
              <a:rPr lang="zh-CN" altLang="en-US">
                <a:solidFill>
                  <a:srgbClr val="FFFFFF"/>
                </a:solidFill>
                <a:latin typeface="Segoe UI" pitchFamily="34" charset="0"/>
                <a:cs typeface="Segoe UI" pitchFamily="34" charset="0"/>
              </a:rPr>
              <a:t>岗位设计的原则</a:t>
            </a:r>
            <a:endParaRPr lang="en-US">
              <a:solidFill>
                <a:srgbClr val="FFFFFF"/>
              </a:solidFill>
              <a:latin typeface="Segoe UI" pitchFamily="34" charset="0"/>
              <a:cs typeface="Segoe UI" pitchFamily="34" charset="0"/>
            </a:endParaRPr>
          </a:p>
        </p:txBody>
      </p:sp>
      <p:sp>
        <p:nvSpPr>
          <p:cNvPr id="9" name="椭圆 8"/>
          <p:cNvSpPr/>
          <p:nvPr/>
        </p:nvSpPr>
        <p:spPr>
          <a:xfrm>
            <a:off x="5046663" y="3103563"/>
            <a:ext cx="798512" cy="798512"/>
          </a:xfrm>
          <a:prstGeom prst="ellipse">
            <a:avLst/>
          </a:prstGeom>
          <a:solidFill>
            <a:srgbClr val="F0AC02">
              <a:alpha val="20000"/>
            </a:srgbClr>
          </a:solidFill>
          <a:ln w="19050" cap="rnd" algn="ctr">
            <a:solidFill>
              <a:srgbClr val="F0AC02"/>
            </a:solidFill>
            <a:prstDash val="sysDot"/>
            <a:round/>
            <a:headEnd/>
            <a:tailEnd/>
          </a:ln>
          <a:effectLst>
            <a:outerShdw dist="35921" dir="2700000" algn="ctr" rotWithShape="0">
              <a:srgbClr val="000000">
                <a:alpha val="50000"/>
              </a:srgbClr>
            </a:outerShdw>
          </a:effectLst>
        </p:spPr>
        <p:txBody>
          <a:bodyPr wrap="none" anchor="ctr"/>
          <a:lstStyle/>
          <a:p>
            <a:pPr algn="ctr" latinLnBrk="1">
              <a:defRPr/>
            </a:pPr>
            <a:r>
              <a:rPr kumimoji="1" lang="en-US" altLang="zh-CN" sz="3600" kern="0" dirty="0">
                <a:solidFill>
                  <a:srgbClr val="FFC000"/>
                </a:solidFill>
                <a:latin typeface="Impact" panose="020B0806030902050204" pitchFamily="34" charset="0"/>
                <a:ea typeface="微软雅黑" panose="020B0503020204020204" pitchFamily="34" charset="-122"/>
              </a:rPr>
              <a:t>1</a:t>
            </a:r>
            <a:endParaRPr kumimoji="1" lang="zh-CN" altLang="en-US" sz="3600" kern="0" dirty="0">
              <a:solidFill>
                <a:srgbClr val="FFC000"/>
              </a:solidFill>
              <a:latin typeface="Impact" panose="020B0806030902050204" pitchFamily="34" charset="0"/>
              <a:ea typeface="微软雅黑" panose="020B0503020204020204" pitchFamily="34" charset="-122"/>
            </a:endParaRPr>
          </a:p>
        </p:txBody>
      </p:sp>
      <p:sp>
        <p:nvSpPr>
          <p:cNvPr id="12" name="圆角矩形 11"/>
          <p:cNvSpPr/>
          <p:nvPr/>
        </p:nvSpPr>
        <p:spPr>
          <a:xfrm rot="2685917">
            <a:off x="6361113" y="2820988"/>
            <a:ext cx="936625" cy="2268537"/>
          </a:xfrm>
          <a:prstGeom prst="roundRect">
            <a:avLst>
              <a:gd name="adj" fmla="val 50000"/>
            </a:avLst>
          </a:prstGeom>
          <a:solidFill>
            <a:srgbClr val="99CC00">
              <a:alpha val="20000"/>
            </a:srgbClr>
          </a:solidFill>
          <a:ln w="19050" cap="rnd" algn="ctr">
            <a:solidFill>
              <a:srgbClr val="99CC00"/>
            </a:solidFill>
            <a:prstDash val="sysDot"/>
            <a:round/>
            <a:headEnd/>
            <a:tailEnd/>
          </a:ln>
          <a:effectLst>
            <a:outerShdw dist="35921" dir="2700000" algn="ctr" rotWithShape="0">
              <a:srgbClr val="000000">
                <a:alpha val="50000"/>
              </a:srgbClr>
            </a:outerShdw>
          </a:effec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13" name="圆角矩形 12"/>
          <p:cNvSpPr/>
          <p:nvPr/>
        </p:nvSpPr>
        <p:spPr>
          <a:xfrm rot="13485917">
            <a:off x="5413375" y="3756025"/>
            <a:ext cx="935038" cy="2268538"/>
          </a:xfrm>
          <a:prstGeom prst="roundRect">
            <a:avLst>
              <a:gd name="adj" fmla="val 50000"/>
            </a:avLst>
          </a:prstGeom>
          <a:solidFill>
            <a:srgbClr val="99CC00">
              <a:alpha val="20000"/>
            </a:srgbClr>
          </a:solidFill>
          <a:ln w="19050" cap="rnd" algn="ctr">
            <a:solidFill>
              <a:srgbClr val="99CC00"/>
            </a:solidFill>
            <a:prstDash val="sysDot"/>
            <a:round/>
            <a:headEnd/>
            <a:tailEnd/>
          </a:ln>
          <a:effectLst>
            <a:outerShdw dist="35921" dir="2700000" algn="ctr" rotWithShape="0">
              <a:srgbClr val="000000">
                <a:alpha val="50000"/>
              </a:srgbClr>
            </a:outerShdw>
          </a:effec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16" name="圆角矩形 15"/>
          <p:cNvSpPr/>
          <p:nvPr/>
        </p:nvSpPr>
        <p:spPr>
          <a:xfrm rot="18885917">
            <a:off x="6369050" y="3759201"/>
            <a:ext cx="936625" cy="2266950"/>
          </a:xfrm>
          <a:prstGeom prst="roundRect">
            <a:avLst>
              <a:gd name="adj" fmla="val 50000"/>
            </a:avLst>
          </a:prstGeom>
          <a:solidFill>
            <a:srgbClr val="F0AC02">
              <a:alpha val="20000"/>
            </a:srgbClr>
          </a:solidFill>
          <a:ln w="19050" cap="rnd" algn="ctr">
            <a:solidFill>
              <a:srgbClr val="F0AC02"/>
            </a:solidFill>
            <a:prstDash val="sysDot"/>
            <a:round/>
            <a:headEnd/>
            <a:tailEnd/>
          </a:ln>
          <a:effectLst>
            <a:outerShdw dist="35921" dir="2700000" algn="ctr" rotWithShape="0">
              <a:srgbClr val="000000">
                <a:alpha val="50000"/>
              </a:srgbClr>
            </a:outerShdw>
          </a:effec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17" name="TextBox 13"/>
          <p:cNvSpPr txBox="1">
            <a:spLocks noChangeArrowheads="1"/>
          </p:cNvSpPr>
          <p:nvPr/>
        </p:nvSpPr>
        <p:spPr bwMode="auto">
          <a:xfrm>
            <a:off x="1489075" y="2797175"/>
            <a:ext cx="3124200" cy="1570038"/>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600" b="1">
                <a:solidFill>
                  <a:srgbClr val="F0AC02"/>
                </a:solidFill>
                <a:latin typeface="微软雅黑"/>
                <a:ea typeface="微软雅黑"/>
                <a:cs typeface="微软雅黑"/>
              </a:rPr>
              <a:t>因事设岗原则。</a:t>
            </a:r>
            <a:endParaRPr lang="en-US" altLang="zh-CN" sz="1600" b="1">
              <a:solidFill>
                <a:srgbClr val="F0AC02"/>
              </a:solidFill>
              <a:latin typeface="微软雅黑"/>
              <a:ea typeface="微软雅黑"/>
              <a:cs typeface="微软雅黑"/>
            </a:endParaRPr>
          </a:p>
          <a:p>
            <a:pPr marL="171450" indent="-171450">
              <a:lnSpc>
                <a:spcPct val="150000"/>
              </a:lnSpc>
              <a:buFont typeface="Arial" charset="0"/>
              <a:buChar char="•"/>
            </a:pPr>
            <a:r>
              <a:rPr lang="zh-CN" altLang="en-US" sz="1600">
                <a:solidFill>
                  <a:schemeClr val="bg1"/>
                </a:solidFill>
                <a:latin typeface="微软雅黑"/>
                <a:ea typeface="微软雅黑"/>
                <a:cs typeface="微软雅黑"/>
              </a:rPr>
              <a:t>“因事设岗”是岗位设计最基本的原则！（需要特别讲解一下）</a:t>
            </a:r>
            <a:endParaRPr lang="en-US" altLang="zh-CN" sz="1600">
              <a:solidFill>
                <a:schemeClr val="bg1"/>
              </a:solidFill>
              <a:latin typeface="微软雅黑"/>
              <a:ea typeface="微软雅黑"/>
              <a:cs typeface="微软雅黑"/>
            </a:endParaRPr>
          </a:p>
        </p:txBody>
      </p:sp>
      <p:sp>
        <p:nvSpPr>
          <p:cNvPr id="18" name="TextBox 14"/>
          <p:cNvSpPr txBox="1">
            <a:spLocks noChangeArrowheads="1"/>
          </p:cNvSpPr>
          <p:nvPr/>
        </p:nvSpPr>
        <p:spPr bwMode="auto">
          <a:xfrm>
            <a:off x="8108950" y="4659313"/>
            <a:ext cx="3173413" cy="1570037"/>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600" b="1">
                <a:solidFill>
                  <a:srgbClr val="F0AC02"/>
                </a:solidFill>
                <a:latin typeface="微软雅黑"/>
                <a:ea typeface="微软雅黑"/>
                <a:cs typeface="微软雅黑"/>
              </a:rPr>
              <a:t>责权统一原则。</a:t>
            </a:r>
            <a:endParaRPr lang="en-US" altLang="zh-CN" sz="1600" b="1">
              <a:solidFill>
                <a:srgbClr val="F0AC02"/>
              </a:solidFill>
              <a:latin typeface="微软雅黑"/>
              <a:ea typeface="微软雅黑"/>
              <a:cs typeface="微软雅黑"/>
            </a:endParaRPr>
          </a:p>
          <a:p>
            <a:pPr marL="171450" indent="-171450">
              <a:lnSpc>
                <a:spcPct val="150000"/>
              </a:lnSpc>
              <a:buFont typeface="Arial" charset="0"/>
              <a:buChar char="•"/>
            </a:pPr>
            <a:r>
              <a:rPr lang="zh-CN" altLang="en-US" sz="1600">
                <a:solidFill>
                  <a:schemeClr val="bg1"/>
                </a:solidFill>
                <a:latin typeface="微软雅黑"/>
                <a:ea typeface="微软雅黑"/>
                <a:cs typeface="微软雅黑"/>
              </a:rPr>
              <a:t>是指在一个组织中的岗位所拥有的权力应当与其所承担的责任相适应的准则。</a:t>
            </a:r>
            <a:endParaRPr lang="en-US" altLang="zh-CN" sz="1600">
              <a:solidFill>
                <a:schemeClr val="bg1"/>
              </a:solidFill>
              <a:latin typeface="微软雅黑"/>
              <a:ea typeface="微软雅黑"/>
              <a:cs typeface="微软雅黑"/>
            </a:endParaRPr>
          </a:p>
        </p:txBody>
      </p:sp>
      <p:sp>
        <p:nvSpPr>
          <p:cNvPr id="19" name="TextBox 15"/>
          <p:cNvSpPr txBox="1">
            <a:spLocks noChangeArrowheads="1"/>
          </p:cNvSpPr>
          <p:nvPr/>
        </p:nvSpPr>
        <p:spPr bwMode="auto">
          <a:xfrm>
            <a:off x="8108950" y="2797175"/>
            <a:ext cx="3173413" cy="1570038"/>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600" b="1">
                <a:solidFill>
                  <a:srgbClr val="8CC600"/>
                </a:solidFill>
                <a:latin typeface="微软雅黑"/>
                <a:ea typeface="微软雅黑"/>
                <a:cs typeface="微软雅黑"/>
              </a:rPr>
              <a:t>最少岗位数原则。</a:t>
            </a:r>
            <a:endParaRPr lang="en-US" altLang="zh-CN" sz="1600" b="1">
              <a:solidFill>
                <a:srgbClr val="8CC600"/>
              </a:solidFill>
              <a:latin typeface="微软雅黑"/>
              <a:ea typeface="微软雅黑"/>
              <a:cs typeface="微软雅黑"/>
            </a:endParaRPr>
          </a:p>
          <a:p>
            <a:pPr marL="171450" indent="-171450">
              <a:lnSpc>
                <a:spcPct val="150000"/>
              </a:lnSpc>
              <a:buFont typeface="Arial" charset="0"/>
              <a:buChar char="•"/>
            </a:pPr>
            <a:r>
              <a:rPr lang="zh-CN" altLang="en-US" sz="1600">
                <a:solidFill>
                  <a:schemeClr val="bg1"/>
                </a:solidFill>
                <a:latin typeface="微软雅黑"/>
                <a:ea typeface="微软雅黑"/>
                <a:cs typeface="微软雅黑"/>
              </a:rPr>
              <a:t>即设岗应充分考虑到节约人力成本，以最少的投入，获得最高的效率。</a:t>
            </a:r>
            <a:endParaRPr lang="en-US" altLang="zh-CN" sz="1600">
              <a:solidFill>
                <a:schemeClr val="bg1"/>
              </a:solidFill>
              <a:latin typeface="微软雅黑"/>
              <a:ea typeface="微软雅黑"/>
              <a:cs typeface="微软雅黑"/>
            </a:endParaRPr>
          </a:p>
        </p:txBody>
      </p:sp>
      <p:sp>
        <p:nvSpPr>
          <p:cNvPr id="20" name="TextBox 16"/>
          <p:cNvSpPr txBox="1">
            <a:spLocks noChangeArrowheads="1"/>
          </p:cNvSpPr>
          <p:nvPr/>
        </p:nvSpPr>
        <p:spPr bwMode="auto">
          <a:xfrm>
            <a:off x="1489075" y="4659313"/>
            <a:ext cx="3124200" cy="1570037"/>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600" b="1">
                <a:solidFill>
                  <a:srgbClr val="8CC600"/>
                </a:solidFill>
                <a:latin typeface="微软雅黑"/>
                <a:ea typeface="微软雅黑"/>
                <a:cs typeface="微软雅黑"/>
              </a:rPr>
              <a:t>专业分工原则。</a:t>
            </a:r>
            <a:endParaRPr lang="en-US" altLang="zh-CN" sz="1600" b="1">
              <a:solidFill>
                <a:srgbClr val="8CC600"/>
              </a:solidFill>
              <a:latin typeface="微软雅黑"/>
              <a:ea typeface="微软雅黑"/>
              <a:cs typeface="微软雅黑"/>
            </a:endParaRPr>
          </a:p>
          <a:p>
            <a:pPr marL="171450" indent="-171450">
              <a:lnSpc>
                <a:spcPct val="150000"/>
              </a:lnSpc>
              <a:buFont typeface="Arial" charset="0"/>
              <a:buChar char="•"/>
            </a:pPr>
            <a:r>
              <a:rPr lang="zh-CN" altLang="en-US" sz="1600">
                <a:solidFill>
                  <a:schemeClr val="bg1"/>
                </a:solidFill>
                <a:latin typeface="微软雅黑"/>
                <a:ea typeface="微软雅黑"/>
                <a:cs typeface="微软雅黑"/>
              </a:rPr>
              <a:t>把每位员工都安排在适当的领域中积累知识、发现技能从而不断地提高工作效率。</a:t>
            </a:r>
            <a:endParaRPr lang="en-US" altLang="zh-CN" sz="1600">
              <a:solidFill>
                <a:schemeClr val="bg1"/>
              </a:solidFill>
              <a:latin typeface="微软雅黑"/>
              <a:ea typeface="微软雅黑"/>
              <a:cs typeface="微软雅黑"/>
            </a:endParaRPr>
          </a:p>
        </p:txBody>
      </p:sp>
      <p:sp>
        <p:nvSpPr>
          <p:cNvPr id="21" name="椭圆 20"/>
          <p:cNvSpPr/>
          <p:nvPr/>
        </p:nvSpPr>
        <p:spPr>
          <a:xfrm>
            <a:off x="6911975" y="3103563"/>
            <a:ext cx="796925" cy="798512"/>
          </a:xfrm>
          <a:prstGeom prst="ellipse">
            <a:avLst/>
          </a:prstGeom>
          <a:solidFill>
            <a:srgbClr val="99CC00">
              <a:alpha val="20000"/>
            </a:srgbClr>
          </a:solidFill>
          <a:ln w="19050" cap="rnd" algn="ctr">
            <a:solidFill>
              <a:srgbClr val="99CC00"/>
            </a:solidFill>
            <a:prstDash val="sysDot"/>
            <a:round/>
            <a:headEnd/>
            <a:tailEnd/>
          </a:ln>
          <a:effectLst>
            <a:outerShdw dist="35921" dir="2700000" algn="ctr" rotWithShape="0">
              <a:srgbClr val="000000">
                <a:alpha val="50000"/>
              </a:srgbClr>
            </a:outerShdw>
          </a:effectLst>
        </p:spPr>
        <p:txBody>
          <a:bodyPr wrap="none" anchor="ctr"/>
          <a:lstStyle/>
          <a:p>
            <a:pPr algn="ctr" latinLnBrk="1">
              <a:defRPr/>
            </a:pPr>
            <a:r>
              <a:rPr kumimoji="1" lang="en-US" altLang="zh-CN" sz="3600" kern="0" dirty="0">
                <a:solidFill>
                  <a:srgbClr val="99CC00"/>
                </a:solidFill>
                <a:latin typeface="Impact" panose="020B0806030902050204" pitchFamily="34" charset="0"/>
                <a:ea typeface="微软雅黑" panose="020B0503020204020204" pitchFamily="34" charset="-122"/>
              </a:rPr>
              <a:t>2</a:t>
            </a:r>
            <a:endParaRPr kumimoji="1" lang="zh-CN" altLang="en-US" sz="3600" kern="0" dirty="0">
              <a:solidFill>
                <a:srgbClr val="99CC00"/>
              </a:solidFill>
              <a:latin typeface="Impact" panose="020B0806030902050204" pitchFamily="34" charset="0"/>
              <a:ea typeface="微软雅黑" panose="020B0503020204020204" pitchFamily="34" charset="-122"/>
            </a:endParaRPr>
          </a:p>
        </p:txBody>
      </p:sp>
      <p:sp>
        <p:nvSpPr>
          <p:cNvPr id="22" name="椭圆 21"/>
          <p:cNvSpPr/>
          <p:nvPr/>
        </p:nvSpPr>
        <p:spPr>
          <a:xfrm>
            <a:off x="6911975" y="4951413"/>
            <a:ext cx="796925" cy="798512"/>
          </a:xfrm>
          <a:prstGeom prst="ellipse">
            <a:avLst/>
          </a:prstGeom>
          <a:solidFill>
            <a:srgbClr val="F0AC02">
              <a:alpha val="20000"/>
            </a:srgbClr>
          </a:solidFill>
          <a:ln w="19050" cap="rnd" algn="ctr">
            <a:solidFill>
              <a:srgbClr val="F0AC02"/>
            </a:solidFill>
            <a:prstDash val="sysDot"/>
            <a:round/>
            <a:headEnd/>
            <a:tailEnd/>
          </a:ln>
          <a:effectLst>
            <a:outerShdw dist="35921" dir="2700000" algn="ctr" rotWithShape="0">
              <a:srgbClr val="000000">
                <a:alpha val="50000"/>
              </a:srgbClr>
            </a:outerShdw>
          </a:effectLst>
        </p:spPr>
        <p:txBody>
          <a:bodyPr wrap="none" anchor="ctr"/>
          <a:lstStyle/>
          <a:p>
            <a:pPr algn="ctr" latinLnBrk="1">
              <a:defRPr/>
            </a:pPr>
            <a:r>
              <a:rPr kumimoji="1" lang="en-US" altLang="zh-CN" sz="3600" kern="0" dirty="0">
                <a:solidFill>
                  <a:srgbClr val="FFC000"/>
                </a:solidFill>
                <a:latin typeface="Impact" panose="020B0806030902050204" pitchFamily="34" charset="0"/>
                <a:ea typeface="微软雅黑" panose="020B0503020204020204" pitchFamily="34" charset="-122"/>
              </a:rPr>
              <a:t>3</a:t>
            </a:r>
            <a:endParaRPr kumimoji="1" lang="zh-CN" altLang="en-US" sz="3600" kern="0" dirty="0">
              <a:solidFill>
                <a:srgbClr val="FFC000"/>
              </a:solidFill>
              <a:latin typeface="Impact" panose="020B0806030902050204" pitchFamily="34" charset="0"/>
              <a:ea typeface="微软雅黑" panose="020B0503020204020204" pitchFamily="34" charset="-122"/>
            </a:endParaRPr>
          </a:p>
        </p:txBody>
      </p:sp>
      <p:sp>
        <p:nvSpPr>
          <p:cNvPr id="23" name="椭圆 22"/>
          <p:cNvSpPr/>
          <p:nvPr/>
        </p:nvSpPr>
        <p:spPr>
          <a:xfrm>
            <a:off x="5046663" y="4951413"/>
            <a:ext cx="798512" cy="798512"/>
          </a:xfrm>
          <a:prstGeom prst="ellipse">
            <a:avLst/>
          </a:prstGeom>
          <a:solidFill>
            <a:srgbClr val="99CC00">
              <a:alpha val="20000"/>
            </a:srgbClr>
          </a:solidFill>
          <a:ln w="19050" cap="rnd" algn="ctr">
            <a:solidFill>
              <a:srgbClr val="99CC00"/>
            </a:solidFill>
            <a:prstDash val="sysDot"/>
            <a:round/>
            <a:headEnd/>
            <a:tailEnd/>
          </a:ln>
          <a:effectLst>
            <a:outerShdw dist="35921" dir="2700000" algn="ctr" rotWithShape="0">
              <a:srgbClr val="000000">
                <a:alpha val="50000"/>
              </a:srgbClr>
            </a:outerShdw>
          </a:effectLst>
        </p:spPr>
        <p:txBody>
          <a:bodyPr wrap="none" anchor="ctr"/>
          <a:lstStyle/>
          <a:p>
            <a:pPr algn="ctr" latinLnBrk="1">
              <a:defRPr/>
            </a:pPr>
            <a:r>
              <a:rPr kumimoji="1" lang="en-US" altLang="zh-CN" sz="3600" kern="0" dirty="0">
                <a:solidFill>
                  <a:srgbClr val="99CC00"/>
                </a:solidFill>
                <a:latin typeface="Impact" panose="020B0806030902050204" pitchFamily="34" charset="0"/>
                <a:ea typeface="微软雅黑" panose="020B0503020204020204" pitchFamily="34" charset="-122"/>
              </a:rPr>
              <a:t>4</a:t>
            </a:r>
            <a:endParaRPr kumimoji="1" lang="zh-CN" altLang="en-US" sz="3600" kern="0" dirty="0">
              <a:solidFill>
                <a:srgbClr val="99CC00"/>
              </a:solidFill>
              <a:latin typeface="Impact" panose="020B0806030902050204" pitchFamily="34" charset="0"/>
              <a:ea typeface="微软雅黑" panose="020B0503020204020204" pitchFamily="34" charset="-122"/>
            </a:endParaRPr>
          </a:p>
        </p:txBody>
      </p:sp>
      <p:cxnSp>
        <p:nvCxnSpPr>
          <p:cNvPr id="59406" name="直接连接符 23"/>
          <p:cNvCxnSpPr>
            <a:cxnSpLocks noChangeShapeType="1"/>
          </p:cNvCxnSpPr>
          <p:nvPr/>
        </p:nvCxnSpPr>
        <p:spPr bwMode="auto">
          <a:xfrm>
            <a:off x="1633538" y="2060575"/>
            <a:ext cx="4679950" cy="0"/>
          </a:xfrm>
          <a:prstGeom prst="line">
            <a:avLst/>
          </a:prstGeom>
          <a:noFill/>
          <a:ln w="12700" cap="rnd" algn="ctr">
            <a:solidFill>
              <a:srgbClr val="99CC00"/>
            </a:solidFill>
            <a:prstDash val="sysDash"/>
            <a:round/>
            <a:headEnd type="oval" w="med" len="med"/>
            <a:tailEnd type="oval" w="med" len="med"/>
          </a:ln>
        </p:spPr>
      </p:cxnSp>
      <p:sp>
        <p:nvSpPr>
          <p:cNvPr id="36" name="Rectangle 31"/>
          <p:cNvSpPr/>
          <p:nvPr/>
        </p:nvSpPr>
        <p:spPr bwMode="auto">
          <a:xfrm>
            <a:off x="5940425" y="4198938"/>
            <a:ext cx="863600" cy="477837"/>
          </a:xfrm>
          <a:prstGeom prst="rect">
            <a:avLst/>
          </a:prstGeom>
          <a:noFill/>
          <a:ln w="9525" cap="flat" cmpd="sng" algn="ctr">
            <a:noFill/>
            <a:prstDash val="solid"/>
            <a:headEnd type="none" w="med" len="med"/>
            <a:tailEnd type="none" w="med" len="med"/>
          </a:ln>
          <a:effectLst/>
        </p:spPr>
        <p:txBody>
          <a:bodyPr lIns="91436" tIns="45718" rIns="91436" bIns="45718" anchor="ctr"/>
          <a:lstStyle/>
          <a:p>
            <a:pPr algn="ctr" defTabSz="684213"/>
            <a:r>
              <a:rPr lang="zh-CN" altLang="en-US" b="1">
                <a:solidFill>
                  <a:srgbClr val="D9D9D9"/>
                </a:solidFill>
                <a:latin typeface="Segoe UI" pitchFamily="34" charset="0"/>
                <a:cs typeface="Segoe UI" pitchFamily="34" charset="0"/>
              </a:rPr>
              <a:t>原则</a:t>
            </a:r>
            <a:endParaRPr lang="en-US" b="1">
              <a:solidFill>
                <a:srgbClr val="D9D9D9"/>
              </a:solidFill>
              <a:latin typeface="Segoe UI" pitchFamily="34" charset="0"/>
              <a:cs typeface="Segoe U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1"/>
          <p:cNvPicPr>
            <a:picLocks noChangeAspect="1"/>
          </p:cNvPicPr>
          <p:nvPr/>
        </p:nvPicPr>
        <p:blipFill>
          <a:blip r:embed="rId2"/>
          <a:srcRect/>
          <a:stretch>
            <a:fillRect/>
          </a:stretch>
        </p:blipFill>
        <p:spPr bwMode="auto">
          <a:xfrm>
            <a:off x="6529388" y="2127250"/>
            <a:ext cx="5497512" cy="4010025"/>
          </a:xfrm>
          <a:prstGeom prst="rect">
            <a:avLst/>
          </a:prstGeom>
          <a:noFill/>
          <a:ln w="19050">
            <a:solidFill>
              <a:srgbClr val="99CC00"/>
            </a:solidFill>
            <a:miter lim="800000"/>
            <a:headEnd/>
            <a:tailEnd/>
          </a:ln>
        </p:spPr>
      </p:pic>
      <p:sp>
        <p:nvSpPr>
          <p:cNvPr id="7" name="TextBox 6"/>
          <p:cNvSpPr txBox="1"/>
          <p:nvPr/>
        </p:nvSpPr>
        <p:spPr>
          <a:xfrm>
            <a:off x="1560513" y="2971800"/>
            <a:ext cx="4752975" cy="1052513"/>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即从</a:t>
            </a:r>
            <a:r>
              <a:rPr lang="zh-CN" altLang="en-US" sz="1600" dirty="0">
                <a:solidFill>
                  <a:schemeClr val="bg1">
                    <a:lumMod val="85000"/>
                  </a:schemeClr>
                </a:solidFill>
                <a:latin typeface="微软雅黑" pitchFamily="34" charset="-122"/>
                <a:ea typeface="微软雅黑" pitchFamily="34" charset="-122"/>
              </a:rPr>
              <a:t>“理清该做的事”开始，“因事设岗、按岗定标、以标择人”。设置岗位既要着眼于企业现实，又要着眼于企业未来发展。</a:t>
            </a:r>
            <a:endParaRPr lang="zh-CN" altLang="zh-CN" sz="1600" b="1" dirty="0">
              <a:solidFill>
                <a:schemeClr val="bg1">
                  <a:lumMod val="85000"/>
                </a:schemeClr>
              </a:solidFill>
              <a:latin typeface="微软雅黑" pitchFamily="34" charset="-122"/>
              <a:ea typeface="微软雅黑" pitchFamily="34" charset="-122"/>
            </a:endParaRPr>
          </a:p>
        </p:txBody>
      </p:sp>
      <p:sp>
        <p:nvSpPr>
          <p:cNvPr id="8" name="TextBox 6"/>
          <p:cNvSpPr txBox="1"/>
          <p:nvPr/>
        </p:nvSpPr>
        <p:spPr>
          <a:xfrm>
            <a:off x="1560513" y="4329113"/>
            <a:ext cx="4752975" cy="1692275"/>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按照企业各部门职责范围划定岗位，而不应因人设岗；岗位和人应是设置和配置的关系，而不能颠倒。</a:t>
            </a:r>
            <a:r>
              <a:rPr lang="zh-CN" altLang="en-US" sz="1600" b="1" dirty="0">
                <a:solidFill>
                  <a:srgbClr val="FF3C00"/>
                </a:solidFill>
                <a:latin typeface="微软雅黑" pitchFamily="34" charset="-122"/>
                <a:ea typeface="微软雅黑" pitchFamily="34" charset="-122"/>
              </a:rPr>
              <a:t>使“事事有人做”，而非“人人有事做”；</a:t>
            </a:r>
            <a:r>
              <a:rPr lang="zh-CN" altLang="en-US" sz="1600" dirty="0">
                <a:solidFill>
                  <a:schemeClr val="bg1">
                    <a:lumMod val="85000"/>
                  </a:schemeClr>
                </a:solidFill>
                <a:latin typeface="微软雅黑" pitchFamily="34" charset="-122"/>
                <a:ea typeface="微软雅黑" pitchFamily="34" charset="-122"/>
              </a:rPr>
              <a:t>因人设职：保证“有能力的人有机会去做他们真正胜任的工作”。</a:t>
            </a:r>
            <a:endParaRPr lang="zh-CN" altLang="en-US" sz="1600" b="1" dirty="0">
              <a:solidFill>
                <a:schemeClr val="bg1">
                  <a:lumMod val="85000"/>
                </a:schemeClr>
              </a:solidFill>
              <a:latin typeface="微软雅黑" pitchFamily="34" charset="-122"/>
              <a:ea typeface="微软雅黑" pitchFamily="34" charset="-122"/>
            </a:endParaRPr>
          </a:p>
        </p:txBody>
      </p:sp>
      <p:cxnSp>
        <p:nvCxnSpPr>
          <p:cNvPr id="10" name="直接连接符 9"/>
          <p:cNvCxnSpPr>
            <a:cxnSpLocks noChangeShapeType="1"/>
          </p:cNvCxnSpPr>
          <p:nvPr/>
        </p:nvCxnSpPr>
        <p:spPr bwMode="auto">
          <a:xfrm>
            <a:off x="1633538" y="6119813"/>
            <a:ext cx="4679950" cy="0"/>
          </a:xfrm>
          <a:prstGeom prst="line">
            <a:avLst/>
          </a:prstGeom>
          <a:noFill/>
          <a:ln w="12700" cap="rnd" algn="ctr">
            <a:solidFill>
              <a:srgbClr val="99CC00"/>
            </a:solidFill>
            <a:prstDash val="sysDash"/>
            <a:round/>
            <a:headEnd type="oval" w="med" len="med"/>
            <a:tailEnd type="oval" w="med" len="med"/>
          </a:ln>
        </p:spPr>
      </p:cxnSp>
      <p:sp>
        <p:nvSpPr>
          <p:cNvPr id="11" name="Rectangle 31"/>
          <p:cNvSpPr/>
          <p:nvPr/>
        </p:nvSpPr>
        <p:spPr bwMode="auto">
          <a:xfrm>
            <a:off x="1633538" y="2349500"/>
            <a:ext cx="5183187" cy="522288"/>
          </a:xfrm>
          <a:prstGeom prst="rect">
            <a:avLst/>
          </a:prstGeom>
          <a:solidFill>
            <a:srgbClr val="8CC600">
              <a:alpha val="83922"/>
            </a:srgbClr>
          </a:solidFill>
          <a:ln w="9525" cap="flat" cmpd="sng" algn="ctr">
            <a:noFill/>
            <a:prstDash val="solid"/>
            <a:headEnd type="none" w="med" len="med"/>
            <a:tailEnd type="none" w="med" len="med"/>
          </a:ln>
          <a:effectLst/>
        </p:spPr>
        <p:txBody>
          <a:bodyPr lIns="91436" tIns="45718" rIns="91436" bIns="45718" anchor="ctr"/>
          <a:lstStyle/>
          <a:p>
            <a:pPr defTabSz="684213"/>
            <a:r>
              <a:rPr lang="zh-CN" altLang="en-US" b="1">
                <a:solidFill>
                  <a:srgbClr val="FFFFFF"/>
                </a:solidFill>
                <a:latin typeface="Segoe UI" pitchFamily="34" charset="0"/>
                <a:cs typeface="Segoe UI" pitchFamily="34" charset="0"/>
              </a:rPr>
              <a:t>      “因事设岗原则”详解</a:t>
            </a:r>
            <a:endParaRPr lang="en-US" b="1">
              <a:solidFill>
                <a:srgbClr val="FFFFFF"/>
              </a:solidFill>
              <a:latin typeface="Segoe UI" pitchFamily="34" charset="0"/>
              <a:cs typeface="Segoe U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10025" y="2676525"/>
            <a:ext cx="5975350" cy="1128713"/>
          </a:xfrm>
          <a:prstGeom prst="rect">
            <a:avLst/>
          </a:prstGeom>
          <a:noFill/>
        </p:spPr>
        <p:txBody>
          <a:bodyPr>
            <a:spAutoFit/>
          </a:bodyPr>
          <a:lstStyle/>
          <a:p>
            <a:pPr indent="457200" fontAlgn="auto">
              <a:lnSpc>
                <a:spcPct val="130000"/>
              </a:lnSpc>
              <a:spcBef>
                <a:spcPts val="0"/>
              </a:spcBef>
              <a:spcAft>
                <a:spcPts val="600"/>
              </a:spcAft>
              <a:defRPr/>
            </a:pPr>
            <a:r>
              <a:rPr lang="zh-CN" altLang="en-US" sz="1600" dirty="0">
                <a:solidFill>
                  <a:schemeClr val="bg1">
                    <a:lumMod val="85000"/>
                  </a:schemeClr>
                </a:solidFill>
                <a:latin typeface="微软雅黑" pitchFamily="34" charset="-122"/>
                <a:ea typeface="微软雅黑" pitchFamily="34" charset="-122"/>
              </a:rPr>
              <a:t>为了使人们能为实现目标而有效的工作，就必须设计和维持一种职务结构，这就是组织管理职能的目的</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indent="457200" algn="r" fontAlgn="auto">
              <a:lnSpc>
                <a:spcPct val="130000"/>
              </a:lnSpc>
              <a:spcBef>
                <a:spcPts val="0"/>
              </a:spcBef>
              <a:spcAft>
                <a:spcPts val="600"/>
              </a:spcAft>
              <a:defRPr/>
            </a:pPr>
            <a:r>
              <a:rPr lang="en-US" altLang="zh-CN" sz="1600" b="1" dirty="0">
                <a:solidFill>
                  <a:srgbClr val="99CC00"/>
                </a:solidFill>
                <a:latin typeface="微软雅黑" pitchFamily="34" charset="-122"/>
                <a:ea typeface="微软雅黑" pitchFamily="34" charset="-122"/>
              </a:rPr>
              <a:t>——</a:t>
            </a:r>
            <a:r>
              <a:rPr lang="zh-CN" altLang="en-US" sz="1600" b="1" dirty="0">
                <a:solidFill>
                  <a:srgbClr val="99CC00"/>
                </a:solidFill>
                <a:latin typeface="微软雅黑" pitchFamily="34" charset="-122"/>
                <a:ea typeface="微软雅黑" pitchFamily="34" charset="-122"/>
              </a:rPr>
              <a:t>哈罗德</a:t>
            </a:r>
            <a:r>
              <a:rPr lang="en-US" altLang="zh-CN" sz="1600" b="1" dirty="0">
                <a:solidFill>
                  <a:srgbClr val="99CC00"/>
                </a:solidFill>
                <a:latin typeface="微软雅黑" pitchFamily="34" charset="-122"/>
                <a:ea typeface="微软雅黑" pitchFamily="34" charset="-122"/>
              </a:rPr>
              <a:t>•</a:t>
            </a:r>
            <a:r>
              <a:rPr lang="zh-CN" altLang="en-US" sz="1600" b="1" dirty="0">
                <a:solidFill>
                  <a:srgbClr val="99CC00"/>
                </a:solidFill>
                <a:latin typeface="微软雅黑" pitchFamily="34" charset="-122"/>
                <a:ea typeface="微软雅黑" pitchFamily="34" charset="-122"/>
              </a:rPr>
              <a:t>孔茨</a:t>
            </a:r>
            <a:endParaRPr lang="zh-CN" altLang="zh-CN" sz="1600" b="1" dirty="0">
              <a:solidFill>
                <a:srgbClr val="99CC00"/>
              </a:solidFill>
              <a:latin typeface="微软雅黑" pitchFamily="34" charset="-122"/>
              <a:ea typeface="微软雅黑" pitchFamily="34" charset="-122"/>
            </a:endParaRPr>
          </a:p>
        </p:txBody>
      </p:sp>
      <p:sp>
        <p:nvSpPr>
          <p:cNvPr id="24578" name="文本框 10"/>
          <p:cNvSpPr txBox="1">
            <a:spLocks noChangeArrowheads="1"/>
          </p:cNvSpPr>
          <p:nvPr/>
        </p:nvSpPr>
        <p:spPr bwMode="auto">
          <a:xfrm>
            <a:off x="5449888" y="452438"/>
            <a:ext cx="4464050" cy="369887"/>
          </a:xfrm>
          <a:prstGeom prst="rect">
            <a:avLst/>
          </a:prstGeom>
          <a:solidFill>
            <a:srgbClr val="99CC00">
              <a:alpha val="20000"/>
            </a:srgbClr>
          </a:solidFill>
          <a:ln w="12700" cap="rnd" algn="ctr">
            <a:solidFill>
              <a:srgbClr val="99CC00"/>
            </a:solidFill>
            <a:prstDash val="sysDash"/>
            <a:round/>
            <a:headEnd/>
            <a:tailEnd/>
          </a:ln>
        </p:spPr>
        <p:txBody>
          <a:bodyPr wrap="none" anchor="ctr"/>
          <a:lstStyle/>
          <a:p>
            <a:pPr indent="96838" latinLnBrk="1"/>
            <a:r>
              <a:rPr kumimoji="1" lang="en-US" altLang="zh-CN" sz="1600">
                <a:solidFill>
                  <a:srgbClr val="99CC00"/>
                </a:solidFill>
                <a:latin typeface="微软雅黑"/>
                <a:ea typeface="微软雅黑"/>
                <a:cs typeface="微软雅黑"/>
              </a:rPr>
              <a:t>1.1 </a:t>
            </a:r>
            <a:r>
              <a:rPr kumimoji="1" lang="zh-CN" altLang="en-US" sz="1600">
                <a:solidFill>
                  <a:srgbClr val="99CC00"/>
                </a:solidFill>
                <a:latin typeface="微软雅黑"/>
                <a:ea typeface="微软雅黑"/>
                <a:cs typeface="微软雅黑"/>
              </a:rPr>
              <a:t>组织概述</a:t>
            </a:r>
          </a:p>
        </p:txBody>
      </p:sp>
      <p:sp>
        <p:nvSpPr>
          <p:cNvPr id="13" name="Rectangle 33"/>
          <p:cNvSpPr/>
          <p:nvPr>
            <p:custDataLst>
              <p:tags r:id="rId1"/>
            </p:custDataLst>
          </p:nvPr>
        </p:nvSpPr>
        <p:spPr bwMode="auto">
          <a:xfrm>
            <a:off x="4010025" y="1844675"/>
            <a:ext cx="5975350" cy="488950"/>
          </a:xfrm>
          <a:prstGeom prst="rect">
            <a:avLst/>
          </a:prstGeom>
          <a:solidFill>
            <a:srgbClr val="99CC00">
              <a:alpha val="69804"/>
            </a:srgbClr>
          </a:solidFill>
          <a:ln w="9525" cap="flat" cmpd="sng" algn="ctr">
            <a:noFill/>
            <a:prstDash val="solid"/>
            <a:headEnd type="none" w="med" len="med"/>
            <a:tailEnd type="none" w="med" len="med"/>
          </a:ln>
          <a:effectLst/>
        </p:spPr>
        <p:txBody>
          <a:bodyPr lIns="68583" tIns="34292" rIns="68583" bIns="34292"/>
          <a:lstStyle/>
          <a:p>
            <a:pPr algn="ctr" defTabSz="685637">
              <a:defRPr/>
            </a:pPr>
            <a:endParaRPr lang="en-US" sz="1500" kern="0" dirty="0">
              <a:gradFill>
                <a:gsLst>
                  <a:gs pos="0">
                    <a:srgbClr val="FFFFFF"/>
                  </a:gs>
                  <a:gs pos="100000">
                    <a:srgbClr val="FFFFFF"/>
                  </a:gs>
                </a:gsLst>
                <a:lin ang="5400000" scaled="0"/>
              </a:gradFill>
              <a:latin typeface="Segoe UI"/>
              <a:ea typeface="+mn-ea"/>
            </a:endParaRPr>
          </a:p>
        </p:txBody>
      </p:sp>
      <p:sp>
        <p:nvSpPr>
          <p:cNvPr id="14" name="TextBox 32"/>
          <p:cNvSpPr txBox="1"/>
          <p:nvPr>
            <p:custDataLst>
              <p:tags r:id="rId2"/>
            </p:custDataLst>
          </p:nvPr>
        </p:nvSpPr>
        <p:spPr>
          <a:xfrm>
            <a:off x="4010025" y="1892300"/>
            <a:ext cx="5975350" cy="384175"/>
          </a:xfrm>
          <a:prstGeom prst="rect">
            <a:avLst/>
          </a:prstGeom>
          <a:noFill/>
        </p:spPr>
        <p:txBody>
          <a:bodyPr lIns="68586" tIns="68586" rIns="68586" bIns="68586">
            <a:spAutoFit/>
          </a:bodyPr>
          <a:lstStyle/>
          <a:p>
            <a:pPr indent="457200" fontAlgn="auto">
              <a:spcBef>
                <a:spcPts val="0"/>
              </a:spcBef>
              <a:spcAft>
                <a:spcPts val="0"/>
              </a:spcAft>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为什么要有组织？</a:t>
            </a:r>
            <a:endParaRPr lang="en-US" sz="1600" kern="0" dirty="0">
              <a:solidFill>
                <a:srgbClr val="FFFFFF">
                  <a:alpha val="99000"/>
                </a:srgb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6">
            <a:extLst>
              <a:ext uri="{28A0092B-C50C-407E-A947-70E740481C1C}"/>
            </a:extLst>
          </a:blip>
          <a:stretch>
            <a:fillRect/>
          </a:stretch>
        </p:blipFill>
        <p:spPr>
          <a:xfrm>
            <a:off x="1654065" y="1860798"/>
            <a:ext cx="2095500" cy="2000250"/>
          </a:xfrm>
          <a:prstGeom prst="rect">
            <a:avLst/>
          </a:prstGeom>
          <a:blipFill>
            <a:blip r:embed="rId7" cstate="print">
              <a:extLst>
                <a:ext uri="{28A0092B-C50C-407E-A947-70E740481C1C}"/>
              </a:extLst>
            </a:blip>
            <a:srcRect/>
            <a:stretch>
              <a:fillRect t="-5000" b="-5000"/>
            </a:stretch>
          </a:blipFill>
          <a:ln w="28575">
            <a:solidFill>
              <a:srgbClr val="99CC00"/>
            </a:solidFill>
          </a:ln>
        </p:spPr>
      </p:pic>
      <p:sp>
        <p:nvSpPr>
          <p:cNvPr id="17" name="TextBox 6"/>
          <p:cNvSpPr txBox="1"/>
          <p:nvPr/>
        </p:nvSpPr>
        <p:spPr>
          <a:xfrm>
            <a:off x="1654175" y="4929188"/>
            <a:ext cx="8331200" cy="731837"/>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在</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词源</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上，中文的“组织”是指将丝麻纺织成布。英文的“组织”（</a:t>
            </a:r>
            <a:r>
              <a:rPr lang="en-US" altLang="zh-CN" sz="1600" dirty="0">
                <a:solidFill>
                  <a:schemeClr val="bg1">
                    <a:lumMod val="85000"/>
                  </a:schemeClr>
                </a:solidFill>
                <a:latin typeface="微软雅黑" pitchFamily="34" charset="-122"/>
                <a:ea typeface="微软雅黑" pitchFamily="34" charset="-122"/>
              </a:rPr>
              <a:t>Organization</a:t>
            </a:r>
            <a:r>
              <a:rPr lang="zh-CN" altLang="en-US" sz="1600" dirty="0">
                <a:solidFill>
                  <a:schemeClr val="bg1">
                    <a:lumMod val="85000"/>
                  </a:schemeClr>
                </a:solidFill>
                <a:latin typeface="微软雅黑" pitchFamily="34" charset="-122"/>
                <a:ea typeface="微软雅黑" pitchFamily="34" charset="-122"/>
              </a:rPr>
              <a:t>）则来源于“器官”一词，即自成系统的、具有特定功能的细胞结构。</a:t>
            </a:r>
            <a:endParaRPr lang="zh-CN" altLang="zh-CN" sz="1600" b="1" dirty="0">
              <a:solidFill>
                <a:schemeClr val="bg1">
                  <a:lumMod val="85000"/>
                </a:schemeClr>
              </a:solidFill>
              <a:latin typeface="微软雅黑" pitchFamily="34" charset="-122"/>
              <a:ea typeface="微软雅黑" pitchFamily="34" charset="-122"/>
            </a:endParaRPr>
          </a:p>
        </p:txBody>
      </p:sp>
      <p:sp>
        <p:nvSpPr>
          <p:cNvPr id="18" name="TextBox 6"/>
          <p:cNvSpPr txBox="1"/>
          <p:nvPr/>
        </p:nvSpPr>
        <p:spPr>
          <a:xfrm>
            <a:off x="1654175" y="5721350"/>
            <a:ext cx="8331200" cy="731838"/>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通用的定义为：所谓组织，</a:t>
            </a:r>
            <a:r>
              <a:rPr lang="zh-CN" altLang="en-US" sz="1600" b="1" dirty="0">
                <a:solidFill>
                  <a:srgbClr val="99CC00"/>
                </a:solidFill>
                <a:latin typeface="微软雅黑" pitchFamily="34" charset="-122"/>
                <a:ea typeface="微软雅黑" pitchFamily="34" charset="-122"/>
              </a:rPr>
              <a:t>是人们为了实现某种目标而形成的人的有序集合</a:t>
            </a:r>
            <a:r>
              <a:rPr lang="zh-CN" altLang="en-US" sz="1600" dirty="0">
                <a:solidFill>
                  <a:schemeClr val="bg1">
                    <a:lumMod val="85000"/>
                  </a:schemeClr>
                </a:solidFill>
                <a:latin typeface="微软雅黑" pitchFamily="34" charset="-122"/>
                <a:ea typeface="微软雅黑" pitchFamily="34" charset="-122"/>
              </a:rPr>
              <a:t>，它有三个要素</a:t>
            </a:r>
            <a:r>
              <a:rPr lang="zh-CN" altLang="en-US" sz="1600" dirty="0">
                <a:solidFill>
                  <a:schemeClr val="bg1">
                    <a:lumMod val="85000"/>
                  </a:schemeClr>
                </a:solidFill>
                <a:latin typeface="微软雅黑" pitchFamily="34" charset="-122"/>
                <a:ea typeface="微软雅黑" pitchFamily="34" charset="-122"/>
              </a:rPr>
              <a:t>：</a:t>
            </a:r>
            <a:r>
              <a:rPr lang="en-US" altLang="zh-CN" sz="1600" dirty="0">
                <a:solidFill>
                  <a:schemeClr val="bg1">
                    <a:lumMod val="85000"/>
                  </a:schemeClr>
                </a:solidFill>
                <a:latin typeface="微软雅黑" pitchFamily="34" charset="-122"/>
                <a:ea typeface="微软雅黑" pitchFamily="34" charset="-122"/>
              </a:rPr>
              <a:t>1</a:t>
            </a:r>
            <a:r>
              <a:rPr lang="zh-CN" altLang="en-US" sz="1600" dirty="0">
                <a:solidFill>
                  <a:schemeClr val="bg1">
                    <a:lumMod val="85000"/>
                  </a:schemeClr>
                </a:solidFill>
                <a:latin typeface="微软雅黑" pitchFamily="34" charset="-122"/>
                <a:ea typeface="微软雅黑" pitchFamily="34" charset="-122"/>
              </a:rPr>
              <a:t>）有确定的目标</a:t>
            </a:r>
            <a:r>
              <a:rPr lang="zh-CN" altLang="en-US" sz="1600" dirty="0">
                <a:solidFill>
                  <a:schemeClr val="bg1">
                    <a:lumMod val="85000"/>
                  </a:schemeClr>
                </a:solidFill>
                <a:latin typeface="微软雅黑" pitchFamily="34" charset="-122"/>
                <a:ea typeface="微软雅黑" pitchFamily="34" charset="-122"/>
              </a:rPr>
              <a:t>；</a:t>
            </a:r>
            <a:r>
              <a:rPr lang="en-US" altLang="zh-CN" sz="1600" dirty="0">
                <a:solidFill>
                  <a:schemeClr val="bg1">
                    <a:lumMod val="85000"/>
                  </a:schemeClr>
                </a:solidFill>
                <a:latin typeface="微软雅黑" pitchFamily="34" charset="-122"/>
                <a:ea typeface="微软雅黑" pitchFamily="34" charset="-122"/>
              </a:rPr>
              <a:t>2</a:t>
            </a:r>
            <a:r>
              <a:rPr lang="zh-CN" altLang="en-US" sz="1600" dirty="0">
                <a:solidFill>
                  <a:schemeClr val="bg1">
                    <a:lumMod val="85000"/>
                  </a:schemeClr>
                </a:solidFill>
                <a:latin typeface="微软雅黑" pitchFamily="34" charset="-122"/>
                <a:ea typeface="微软雅黑" pitchFamily="34" charset="-122"/>
              </a:rPr>
              <a:t>）由人组成</a:t>
            </a:r>
            <a:r>
              <a:rPr lang="zh-CN" altLang="en-US" sz="1600" dirty="0">
                <a:solidFill>
                  <a:schemeClr val="bg1">
                    <a:lumMod val="85000"/>
                  </a:schemeClr>
                </a:solidFill>
                <a:latin typeface="微软雅黑" pitchFamily="34" charset="-122"/>
                <a:ea typeface="微软雅黑" pitchFamily="34" charset="-122"/>
              </a:rPr>
              <a:t>；</a:t>
            </a:r>
            <a:r>
              <a:rPr lang="en-US" altLang="zh-CN" sz="1600" dirty="0">
                <a:solidFill>
                  <a:schemeClr val="bg1">
                    <a:lumMod val="85000"/>
                  </a:schemeClr>
                </a:solidFill>
                <a:latin typeface="微软雅黑" pitchFamily="34" charset="-122"/>
                <a:ea typeface="微软雅黑" pitchFamily="34" charset="-122"/>
              </a:rPr>
              <a:t>3</a:t>
            </a:r>
            <a:r>
              <a:rPr lang="zh-CN" altLang="en-US" sz="1600" dirty="0">
                <a:solidFill>
                  <a:schemeClr val="bg1">
                    <a:lumMod val="85000"/>
                  </a:schemeClr>
                </a:solidFill>
                <a:latin typeface="微软雅黑" pitchFamily="34" charset="-122"/>
                <a:ea typeface="微软雅黑" pitchFamily="34" charset="-122"/>
              </a:rPr>
              <a:t>）有自己的系统性结构。</a:t>
            </a:r>
            <a:endParaRPr lang="zh-CN" altLang="en-US" sz="1600" b="1" dirty="0">
              <a:solidFill>
                <a:schemeClr val="bg1">
                  <a:lumMod val="85000"/>
                </a:schemeClr>
              </a:solidFill>
              <a:latin typeface="微软雅黑" pitchFamily="34" charset="-122"/>
              <a:ea typeface="微软雅黑" pitchFamily="34" charset="-122"/>
            </a:endParaRPr>
          </a:p>
        </p:txBody>
      </p:sp>
      <p:sp>
        <p:nvSpPr>
          <p:cNvPr id="19" name="Rectangle 33"/>
          <p:cNvSpPr/>
          <p:nvPr>
            <p:custDataLst>
              <p:tags r:id="rId3"/>
            </p:custDataLst>
          </p:nvPr>
        </p:nvSpPr>
        <p:spPr bwMode="auto">
          <a:xfrm>
            <a:off x="1654175" y="4237038"/>
            <a:ext cx="8331200" cy="487362"/>
          </a:xfrm>
          <a:prstGeom prst="rect">
            <a:avLst/>
          </a:prstGeom>
          <a:solidFill>
            <a:srgbClr val="99CC00">
              <a:alpha val="69804"/>
            </a:srgbClr>
          </a:solidFill>
          <a:ln w="9525" cap="flat" cmpd="sng" algn="ctr">
            <a:noFill/>
            <a:prstDash val="solid"/>
            <a:headEnd type="none" w="med" len="med"/>
            <a:tailEnd type="none" w="med" len="med"/>
          </a:ln>
          <a:effectLst/>
        </p:spPr>
        <p:txBody>
          <a:bodyPr lIns="68583" tIns="34292" rIns="68583" bIns="34292"/>
          <a:lstStyle/>
          <a:p>
            <a:pPr algn="ctr" defTabSz="685637">
              <a:defRPr/>
            </a:pPr>
            <a:endParaRPr lang="en-US" sz="1500" kern="0" dirty="0">
              <a:gradFill>
                <a:gsLst>
                  <a:gs pos="0">
                    <a:srgbClr val="FFFFFF"/>
                  </a:gs>
                  <a:gs pos="100000">
                    <a:srgbClr val="FFFFFF"/>
                  </a:gs>
                </a:gsLst>
                <a:lin ang="5400000" scaled="0"/>
              </a:gradFill>
              <a:latin typeface="Segoe UI"/>
              <a:ea typeface="+mn-ea"/>
            </a:endParaRPr>
          </a:p>
        </p:txBody>
      </p:sp>
      <p:sp>
        <p:nvSpPr>
          <p:cNvPr id="20" name="TextBox 32"/>
          <p:cNvSpPr txBox="1"/>
          <p:nvPr>
            <p:custDataLst>
              <p:tags r:id="rId4"/>
            </p:custDataLst>
          </p:nvPr>
        </p:nvSpPr>
        <p:spPr>
          <a:xfrm>
            <a:off x="1654175" y="4289425"/>
            <a:ext cx="8331200" cy="384175"/>
          </a:xfrm>
          <a:prstGeom prst="rect">
            <a:avLst/>
          </a:prstGeom>
          <a:noFill/>
        </p:spPr>
        <p:txBody>
          <a:bodyPr lIns="68586" tIns="68586" rIns="68586" bIns="68586">
            <a:spAutoFit/>
          </a:bodyPr>
          <a:lstStyle/>
          <a:p>
            <a:pPr indent="457200" fontAlgn="auto">
              <a:spcBef>
                <a:spcPts val="0"/>
              </a:spcBef>
              <a:spcAft>
                <a:spcPts val="0"/>
              </a:spcAft>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组织是什么？</a:t>
            </a:r>
            <a:endParaRPr lang="en-US" sz="1600" kern="0" dirty="0">
              <a:solidFill>
                <a:srgbClr val="FFFFFF">
                  <a:alpha val="99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57363" y="2938463"/>
            <a:ext cx="4124325" cy="3044825"/>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Rectangle 12"/>
          <p:cNvSpPr/>
          <p:nvPr/>
        </p:nvSpPr>
        <p:spPr bwMode="auto">
          <a:xfrm>
            <a:off x="1759309" y="2153706"/>
            <a:ext cx="4122254" cy="628473"/>
          </a:xfrm>
          <a:prstGeom prst="rect">
            <a:avLst/>
          </a:prstGeom>
          <a:solidFill>
            <a:srgbClr val="7FBA00"/>
          </a:solidFill>
        </p:spPr>
        <p:txBody>
          <a:bodyPr lIns="68571" tIns="68571" rIns="68571" bIns="68571" anchor="ctr"/>
          <a:lstStyle/>
          <a:p>
            <a:pPr algn="ctr" fontAlgn="auto">
              <a:lnSpc>
                <a:spcPct val="90000"/>
              </a:lnSpc>
              <a:spcBef>
                <a:spcPct val="20000"/>
              </a:spcBef>
              <a:spcAft>
                <a:spcPts val="0"/>
              </a:spcAft>
              <a:buSzPct val="90000"/>
              <a:defRPr/>
            </a:pP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zh-CN" alt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华为的观点</a:t>
            </a: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endParaRPr 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13" name="Rectangle 14"/>
          <p:cNvSpPr/>
          <p:nvPr/>
        </p:nvSpPr>
        <p:spPr bwMode="auto">
          <a:xfrm>
            <a:off x="1633538" y="1989138"/>
            <a:ext cx="4394200" cy="4135437"/>
          </a:xfrm>
          <a:prstGeom prst="rect">
            <a:avLst/>
          </a:prstGeom>
          <a:noFill/>
          <a:ln w="38100">
            <a:solidFill>
              <a:srgbClr val="7FBA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68" tIns="34285" rIns="68568" bIns="34285" anchor="ctr"/>
          <a:lstStyle/>
          <a:p>
            <a:pPr algn="ctr" defTabSz="684213"/>
            <a:endParaRPr lang="en-US" altLang="zh-CN" sz="1700">
              <a:solidFill>
                <a:srgbClr val="FFFFFF"/>
              </a:solidFill>
              <a:cs typeface="Segoe UI" pitchFamily="34" charset="0"/>
            </a:endParaRPr>
          </a:p>
        </p:txBody>
      </p:sp>
      <p:sp>
        <p:nvSpPr>
          <p:cNvPr id="14" name="矩形 13"/>
          <p:cNvSpPr/>
          <p:nvPr/>
        </p:nvSpPr>
        <p:spPr>
          <a:xfrm>
            <a:off x="1757363" y="3079750"/>
            <a:ext cx="4124325" cy="2652713"/>
          </a:xfrm>
          <a:prstGeom prst="rect">
            <a:avLst/>
          </a:prstGeom>
        </p:spPr>
        <p:txBody>
          <a:bodyPr>
            <a:spAutoFit/>
          </a:bodyPr>
          <a:lstStyle/>
          <a:p>
            <a:pPr indent="457200" fontAlgn="auto">
              <a:lnSpc>
                <a:spcPct val="130000"/>
              </a:lnSpc>
              <a:spcBef>
                <a:spcPts val="0"/>
              </a:spcBef>
              <a:spcAft>
                <a:spcPts val="0"/>
              </a:spcAft>
              <a:defRPr/>
            </a:pP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管理职务设立的依据是对职能和业务流程的合理分工，并以实现组织目标所必须从事的一项经常性工作为基础。</a:t>
            </a:r>
            <a:r>
              <a:rPr lang="zh-CN" altLang="en-US" sz="1600" b="1"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职务的范围应设计的足够大</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，以强化责任、减少协调和提高任职的挑战性与成就感。设立职务的权限应集中。对设立职务的目的、工作范围、隶属关系、职责和职权，以及任职资格应做出明确规定。（</a:t>
            </a:r>
            <a:r>
              <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华为基本法</a:t>
            </a:r>
            <a:r>
              <a:rPr lang="en-US" altLang="zh-CN"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61445" name="图片 3"/>
          <p:cNvPicPr>
            <a:picLocks noChangeAspect="1"/>
          </p:cNvPicPr>
          <p:nvPr/>
        </p:nvPicPr>
        <p:blipFill>
          <a:blip r:embed="rId2"/>
          <a:srcRect l="8907" r="8907"/>
          <a:stretch>
            <a:fillRect/>
          </a:stretch>
        </p:blipFill>
        <p:spPr bwMode="auto">
          <a:xfrm>
            <a:off x="6313488" y="1989138"/>
            <a:ext cx="2503487" cy="4171950"/>
          </a:xfrm>
          <a:prstGeom prst="rect">
            <a:avLst/>
          </a:prstGeom>
          <a:noFill/>
          <a:ln w="28575">
            <a:solidFill>
              <a:srgbClr val="99CC00"/>
            </a:solidFill>
            <a:miter lim="800000"/>
            <a:headEnd/>
            <a:tailEnd/>
          </a:ln>
        </p:spPr>
      </p:pic>
      <p:pic>
        <p:nvPicPr>
          <p:cNvPr id="61446" name="图片 4"/>
          <p:cNvPicPr>
            <a:picLocks noChangeAspect="1"/>
          </p:cNvPicPr>
          <p:nvPr/>
        </p:nvPicPr>
        <p:blipFill>
          <a:blip r:embed="rId3"/>
          <a:srcRect l="8907" r="8907" b="705"/>
          <a:stretch>
            <a:fillRect/>
          </a:stretch>
        </p:blipFill>
        <p:spPr bwMode="auto">
          <a:xfrm>
            <a:off x="8921750" y="1989138"/>
            <a:ext cx="2505075" cy="4171950"/>
          </a:xfrm>
          <a:prstGeom prst="rect">
            <a:avLst/>
          </a:prstGeom>
          <a:noFill/>
          <a:ln w="28575">
            <a:solidFill>
              <a:srgbClr val="99CC00"/>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par>
                                <p:cTn id="12" presetID="8" presetClass="emph" presetSubtype="0" fill="hold" grpId="1" nodeType="withEffect">
                                  <p:stCondLst>
                                    <p:cond delay="0"/>
                                  </p:stCondLst>
                                  <p:childTnLst>
                                    <p:animRot by="43200000">
                                      <p:cBhvr>
                                        <p:cTn id="13"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rot="5400000" flipV="1">
            <a:off x="6493669" y="2020094"/>
            <a:ext cx="935038" cy="3600450"/>
          </a:xfrm>
          <a:prstGeom prst="roundRect">
            <a:avLst>
              <a:gd name="adj" fmla="val 50000"/>
            </a:avLst>
          </a:prstGeom>
          <a:solidFill>
            <a:srgbClr val="99CC00">
              <a:alpha val="20000"/>
            </a:srgbClr>
          </a:solidFill>
          <a:ln w="19050" cap="rnd" algn="ctr">
            <a:solidFill>
              <a:srgbClr val="99CC00"/>
            </a:solidFill>
            <a:prstDash val="sysDot"/>
            <a:round/>
            <a:headEnd/>
            <a:tailEnd/>
          </a:ln>
          <a:effectLst>
            <a:outerShdw dist="35921" dir="2700000" algn="ctr" rotWithShape="0">
              <a:srgbClr val="000000">
                <a:alpha val="50000"/>
              </a:srgbClr>
            </a:outerShdw>
          </a:effectLst>
        </p:spPr>
        <p:txBody>
          <a:bodyPr wrap="none" anchor="ctr"/>
          <a:lstStyle/>
          <a:p>
            <a:pPr algn="ctr" latinLnBrk="1">
              <a:defRPr/>
            </a:pPr>
            <a:endParaRPr kumimoji="1" lang="zh-CN" altLang="en-US" sz="3600" kern="0" dirty="0">
              <a:solidFill>
                <a:srgbClr val="99CC00"/>
              </a:solidFill>
              <a:latin typeface="Impact" panose="020B0806030902050204" pitchFamily="34" charset="0"/>
              <a:ea typeface="微软雅黑" panose="020B0503020204020204" pitchFamily="34" charset="-122"/>
            </a:endParaRPr>
          </a:p>
        </p:txBody>
      </p:sp>
      <p:sp>
        <p:nvSpPr>
          <p:cNvPr id="27" name="圆角矩形 26"/>
          <p:cNvSpPr/>
          <p:nvPr/>
        </p:nvSpPr>
        <p:spPr>
          <a:xfrm rot="12654625" flipV="1">
            <a:off x="6492875" y="2020888"/>
            <a:ext cx="936625" cy="3598862"/>
          </a:xfrm>
          <a:prstGeom prst="roundRect">
            <a:avLst>
              <a:gd name="adj" fmla="val 50000"/>
            </a:avLst>
          </a:prstGeom>
          <a:solidFill>
            <a:srgbClr val="139AFF">
              <a:alpha val="10001"/>
            </a:srgbClr>
          </a:solidFill>
          <a:ln w="19050" cap="rnd" algn="ctr">
            <a:solidFill>
              <a:srgbClr val="139AFF"/>
            </a:solidFill>
            <a:prstDash val="sysDot"/>
            <a:round/>
            <a:headEnd/>
            <a:tailEnd/>
          </a:ln>
          <a:effectLst>
            <a:outerShdw dist="35921" dir="2700000" algn="ctr" rotWithShape="0">
              <a:srgbClr val="000000">
                <a:alpha val="50000"/>
              </a:srgbClr>
            </a:outerShdw>
          </a:effectLst>
        </p:spPr>
        <p:txBody>
          <a:bodyPr wrap="none" anchor="ctr"/>
          <a:lstStyle/>
          <a:p>
            <a:pPr algn="ctr" latinLnBrk="1"/>
            <a:endParaRPr kumimoji="1" lang="zh-CN" altLang="en-US">
              <a:solidFill>
                <a:srgbClr val="000000"/>
              </a:solidFill>
              <a:latin typeface="Gulim" pitchFamily="34" charset="-127"/>
              <a:ea typeface="Gulim" pitchFamily="34" charset="-127"/>
            </a:endParaRPr>
          </a:p>
        </p:txBody>
      </p:sp>
      <p:sp>
        <p:nvSpPr>
          <p:cNvPr id="28" name="圆角矩形 27"/>
          <p:cNvSpPr/>
          <p:nvPr/>
        </p:nvSpPr>
        <p:spPr>
          <a:xfrm rot="8796940" flipV="1">
            <a:off x="6492875" y="2020888"/>
            <a:ext cx="936625" cy="3598862"/>
          </a:xfrm>
          <a:prstGeom prst="roundRect">
            <a:avLst>
              <a:gd name="adj" fmla="val 50000"/>
            </a:avLst>
          </a:prstGeom>
          <a:solidFill>
            <a:srgbClr val="F0AC02">
              <a:alpha val="20000"/>
            </a:srgbClr>
          </a:solidFill>
          <a:ln w="19050" cap="rnd" algn="ctr">
            <a:solidFill>
              <a:srgbClr val="F0AC02"/>
            </a:solidFill>
            <a:prstDash val="sysDot"/>
            <a:round/>
            <a:headEnd/>
            <a:tailEnd/>
          </a:ln>
          <a:effectLst>
            <a:outerShdw dist="35921" dir="2700000" algn="ctr" rotWithShape="0">
              <a:srgbClr val="000000">
                <a:alpha val="50000"/>
              </a:srgbClr>
            </a:outerShdw>
          </a:effectLst>
        </p:spPr>
        <p:txBody>
          <a:bodyPr wrap="none" anchor="ctr"/>
          <a:lstStyle/>
          <a:p>
            <a:pPr algn="ctr" latinLnBrk="1">
              <a:defRPr/>
            </a:pPr>
            <a:endParaRPr kumimoji="1" lang="zh-CN" altLang="en-US" sz="3600" kern="0" dirty="0">
              <a:solidFill>
                <a:srgbClr val="FFC000"/>
              </a:solidFill>
              <a:latin typeface="Impact" panose="020B0806030902050204" pitchFamily="34" charset="0"/>
              <a:ea typeface="微软雅黑" panose="020B0503020204020204" pitchFamily="34" charset="-122"/>
            </a:endParaRPr>
          </a:p>
        </p:txBody>
      </p:sp>
      <p:sp>
        <p:nvSpPr>
          <p:cNvPr id="29" name="椭圆 28"/>
          <p:cNvSpPr/>
          <p:nvPr/>
        </p:nvSpPr>
        <p:spPr>
          <a:xfrm rot="5400000" flipV="1">
            <a:off x="7269163" y="2355850"/>
            <a:ext cx="719138" cy="719137"/>
          </a:xfrm>
          <a:prstGeom prst="ellipse">
            <a:avLst/>
          </a:prstGeom>
          <a:solidFill>
            <a:srgbClr val="139AFF">
              <a:alpha val="10001"/>
            </a:srgbClr>
          </a:solidFill>
          <a:ln w="19050" cap="rnd" algn="ctr">
            <a:solidFill>
              <a:srgbClr val="139AFF"/>
            </a:solidFill>
            <a:prstDash val="sysDot"/>
            <a:round/>
            <a:headEnd/>
            <a:tailEnd/>
          </a:ln>
          <a:effectLst>
            <a:outerShdw dist="35921" dir="2700000" algn="ctr" rotWithShape="0">
              <a:srgbClr val="000000">
                <a:alpha val="50000"/>
              </a:srgbClr>
            </a:outerShdw>
          </a:effectLst>
        </p:spPr>
        <p:txBody>
          <a:bodyPr vert="eaVert" wrap="none" anchor="ctr"/>
          <a:lstStyle/>
          <a:p>
            <a:pPr algn="ctr" latinLnBrk="1">
              <a:defRPr/>
            </a:pPr>
            <a:r>
              <a:rPr kumimoji="1" lang="en-US" altLang="zh-CN" sz="3600" kern="0" dirty="0">
                <a:solidFill>
                  <a:srgbClr val="00B0F0"/>
                </a:solidFill>
                <a:latin typeface="Impact" panose="020B0806030902050204" pitchFamily="34" charset="0"/>
                <a:ea typeface="微软雅黑" panose="020B0503020204020204" pitchFamily="34" charset="-122"/>
              </a:rPr>
              <a:t>2</a:t>
            </a:r>
            <a:endParaRPr kumimoji="1" lang="zh-CN" altLang="en-US" sz="3600" kern="0" dirty="0">
              <a:solidFill>
                <a:srgbClr val="00B0F0"/>
              </a:solidFill>
              <a:latin typeface="Impact" panose="020B0806030902050204" pitchFamily="34" charset="0"/>
              <a:ea typeface="微软雅黑" panose="020B0503020204020204" pitchFamily="34" charset="-122"/>
            </a:endParaRPr>
          </a:p>
        </p:txBody>
      </p:sp>
      <p:sp>
        <p:nvSpPr>
          <p:cNvPr id="30" name="椭圆 29"/>
          <p:cNvSpPr/>
          <p:nvPr/>
        </p:nvSpPr>
        <p:spPr>
          <a:xfrm rot="5400000" flipV="1">
            <a:off x="5934869" y="4542631"/>
            <a:ext cx="719138" cy="720725"/>
          </a:xfrm>
          <a:prstGeom prst="ellipse">
            <a:avLst/>
          </a:prstGeom>
          <a:solidFill>
            <a:srgbClr val="139AFF">
              <a:alpha val="10001"/>
            </a:srgbClr>
          </a:solidFill>
          <a:ln w="19050" cap="rnd" algn="ctr">
            <a:solidFill>
              <a:srgbClr val="139AFF"/>
            </a:solidFill>
            <a:prstDash val="sysDot"/>
            <a:round/>
            <a:headEnd/>
            <a:tailEnd/>
          </a:ln>
          <a:effectLst>
            <a:outerShdw dist="35921" dir="2700000" algn="ctr" rotWithShape="0">
              <a:srgbClr val="000000">
                <a:alpha val="50000"/>
              </a:srgbClr>
            </a:outerShdw>
          </a:effectLst>
        </p:spPr>
        <p:txBody>
          <a:bodyPr vert="eaVert" wrap="none" anchor="ctr"/>
          <a:lstStyle/>
          <a:p>
            <a:pPr algn="ctr" latinLnBrk="1">
              <a:defRPr/>
            </a:pPr>
            <a:r>
              <a:rPr kumimoji="1" lang="en-US" altLang="zh-CN" sz="3600" kern="0" dirty="0">
                <a:solidFill>
                  <a:srgbClr val="00B0F0"/>
                </a:solidFill>
                <a:latin typeface="Impact" panose="020B0806030902050204" pitchFamily="34" charset="0"/>
                <a:ea typeface="微软雅黑" panose="020B0503020204020204" pitchFamily="34" charset="-122"/>
              </a:rPr>
              <a:t>5</a:t>
            </a:r>
            <a:endParaRPr kumimoji="1" lang="zh-CN" altLang="en-US" sz="3600" kern="0" dirty="0">
              <a:solidFill>
                <a:srgbClr val="00B0F0"/>
              </a:solidFill>
              <a:latin typeface="Impact" panose="020B0806030902050204" pitchFamily="34" charset="0"/>
              <a:ea typeface="微软雅黑" panose="020B0503020204020204" pitchFamily="34" charset="-122"/>
            </a:endParaRPr>
          </a:p>
        </p:txBody>
      </p:sp>
      <p:sp>
        <p:nvSpPr>
          <p:cNvPr id="31" name="椭圆 30"/>
          <p:cNvSpPr/>
          <p:nvPr/>
        </p:nvSpPr>
        <p:spPr>
          <a:xfrm rot="5400000" flipV="1">
            <a:off x="7307263" y="4543425"/>
            <a:ext cx="719138" cy="719137"/>
          </a:xfrm>
          <a:prstGeom prst="ellipse">
            <a:avLst/>
          </a:prstGeom>
          <a:solidFill>
            <a:srgbClr val="F0AC02">
              <a:alpha val="20000"/>
            </a:srgbClr>
          </a:solidFill>
          <a:ln w="19050" cap="rnd" algn="ctr">
            <a:solidFill>
              <a:srgbClr val="F0AC02"/>
            </a:solidFill>
            <a:prstDash val="sysDot"/>
            <a:round/>
            <a:headEnd/>
            <a:tailEnd/>
          </a:ln>
          <a:effectLst>
            <a:outerShdw dist="35921" dir="2700000" algn="ctr" rotWithShape="0">
              <a:srgbClr val="000000">
                <a:alpha val="50000"/>
              </a:srgbClr>
            </a:outerShdw>
          </a:effectLst>
        </p:spPr>
        <p:txBody>
          <a:bodyPr vert="eaVert" wrap="none" anchor="ctr"/>
          <a:lstStyle/>
          <a:p>
            <a:pPr algn="ctr" latinLnBrk="1">
              <a:defRPr/>
            </a:pPr>
            <a:r>
              <a:rPr kumimoji="1" lang="en-US" altLang="zh-CN" sz="3600" kern="0" dirty="0">
                <a:solidFill>
                  <a:srgbClr val="FFC000"/>
                </a:solidFill>
                <a:latin typeface="Impact" panose="020B0806030902050204" pitchFamily="34" charset="0"/>
                <a:ea typeface="微软雅黑" panose="020B0503020204020204" pitchFamily="34" charset="-122"/>
              </a:rPr>
              <a:t>4</a:t>
            </a:r>
            <a:endParaRPr kumimoji="1" lang="zh-CN" altLang="en-US" sz="3600" kern="0" dirty="0">
              <a:solidFill>
                <a:srgbClr val="FFC000"/>
              </a:solidFill>
              <a:latin typeface="Impact" panose="020B0806030902050204" pitchFamily="34" charset="0"/>
              <a:ea typeface="微软雅黑" panose="020B0503020204020204" pitchFamily="34" charset="-122"/>
            </a:endParaRPr>
          </a:p>
        </p:txBody>
      </p:sp>
      <p:sp>
        <p:nvSpPr>
          <p:cNvPr id="32" name="椭圆 31"/>
          <p:cNvSpPr/>
          <p:nvPr/>
        </p:nvSpPr>
        <p:spPr>
          <a:xfrm rot="5400000" flipV="1">
            <a:off x="5896769" y="2355056"/>
            <a:ext cx="719138" cy="720725"/>
          </a:xfrm>
          <a:prstGeom prst="ellipse">
            <a:avLst/>
          </a:prstGeom>
          <a:solidFill>
            <a:srgbClr val="F0AC02">
              <a:alpha val="20000"/>
            </a:srgbClr>
          </a:solidFill>
          <a:ln w="19050" cap="rnd" algn="ctr">
            <a:solidFill>
              <a:srgbClr val="F0AC02"/>
            </a:solidFill>
            <a:prstDash val="sysDot"/>
            <a:round/>
            <a:headEnd/>
            <a:tailEnd/>
          </a:ln>
          <a:effectLst>
            <a:outerShdw dist="35921" dir="2700000" algn="ctr" rotWithShape="0">
              <a:srgbClr val="000000">
                <a:alpha val="50000"/>
              </a:srgbClr>
            </a:outerShdw>
          </a:effectLst>
        </p:spPr>
        <p:txBody>
          <a:bodyPr vert="eaVert" wrap="none" anchor="ctr"/>
          <a:lstStyle/>
          <a:p>
            <a:pPr algn="ctr" latinLnBrk="1">
              <a:defRPr/>
            </a:pPr>
            <a:r>
              <a:rPr kumimoji="1" lang="en-US" altLang="zh-CN" sz="3600" kern="0" dirty="0">
                <a:solidFill>
                  <a:srgbClr val="FFC000"/>
                </a:solidFill>
                <a:latin typeface="Impact" panose="020B0806030902050204" pitchFamily="34" charset="0"/>
                <a:ea typeface="微软雅黑" panose="020B0503020204020204" pitchFamily="34" charset="-122"/>
              </a:rPr>
              <a:t>1</a:t>
            </a:r>
            <a:endParaRPr kumimoji="1" lang="zh-CN" altLang="en-US" sz="3600" kern="0" dirty="0">
              <a:solidFill>
                <a:srgbClr val="FFC000"/>
              </a:solidFill>
              <a:latin typeface="Impact" panose="020B0806030902050204" pitchFamily="34" charset="0"/>
              <a:ea typeface="微软雅黑" panose="020B0503020204020204" pitchFamily="34" charset="-122"/>
            </a:endParaRPr>
          </a:p>
        </p:txBody>
      </p:sp>
      <p:sp>
        <p:nvSpPr>
          <p:cNvPr id="33" name="椭圆 32"/>
          <p:cNvSpPr/>
          <p:nvPr/>
        </p:nvSpPr>
        <p:spPr>
          <a:xfrm rot="5400000" flipV="1">
            <a:off x="5301456" y="3459957"/>
            <a:ext cx="720725" cy="719138"/>
          </a:xfrm>
          <a:prstGeom prst="ellipse">
            <a:avLst/>
          </a:prstGeom>
          <a:solidFill>
            <a:srgbClr val="99CC00">
              <a:alpha val="20000"/>
            </a:srgbClr>
          </a:solidFill>
          <a:ln w="19050" cap="rnd" algn="ctr">
            <a:solidFill>
              <a:srgbClr val="99CC00"/>
            </a:solidFill>
            <a:prstDash val="sysDot"/>
            <a:round/>
            <a:headEnd/>
            <a:tailEnd/>
          </a:ln>
          <a:effectLst>
            <a:outerShdw dist="35921" dir="2700000" algn="ctr" rotWithShape="0">
              <a:srgbClr val="000000">
                <a:alpha val="50000"/>
              </a:srgbClr>
            </a:outerShdw>
          </a:effectLst>
        </p:spPr>
        <p:txBody>
          <a:bodyPr vert="eaVert" wrap="none" anchor="ctr"/>
          <a:lstStyle/>
          <a:p>
            <a:pPr algn="ctr" latinLnBrk="1">
              <a:defRPr/>
            </a:pPr>
            <a:r>
              <a:rPr kumimoji="1" lang="en-US" altLang="zh-CN" sz="3600" kern="0" dirty="0">
                <a:solidFill>
                  <a:srgbClr val="99CC00"/>
                </a:solidFill>
                <a:latin typeface="Impact" panose="020B0806030902050204" pitchFamily="34" charset="0"/>
                <a:ea typeface="微软雅黑" panose="020B0503020204020204" pitchFamily="34" charset="-122"/>
              </a:rPr>
              <a:t>6</a:t>
            </a:r>
            <a:endParaRPr kumimoji="1" lang="zh-CN" altLang="en-US" sz="3600" kern="0" dirty="0">
              <a:solidFill>
                <a:srgbClr val="99CC00"/>
              </a:solidFill>
              <a:latin typeface="Impact" panose="020B0806030902050204" pitchFamily="34" charset="0"/>
              <a:ea typeface="微软雅黑" panose="020B0503020204020204" pitchFamily="34" charset="-122"/>
            </a:endParaRPr>
          </a:p>
        </p:txBody>
      </p:sp>
      <p:sp>
        <p:nvSpPr>
          <p:cNvPr id="34" name="椭圆 33"/>
          <p:cNvSpPr/>
          <p:nvPr/>
        </p:nvSpPr>
        <p:spPr>
          <a:xfrm rot="5400000" flipV="1">
            <a:off x="7844631" y="3459957"/>
            <a:ext cx="720725" cy="719138"/>
          </a:xfrm>
          <a:prstGeom prst="ellipse">
            <a:avLst/>
          </a:prstGeom>
          <a:solidFill>
            <a:srgbClr val="99CC00">
              <a:alpha val="20000"/>
            </a:srgbClr>
          </a:solidFill>
          <a:ln w="19050" cap="rnd" algn="ctr">
            <a:solidFill>
              <a:srgbClr val="99CC00"/>
            </a:solidFill>
            <a:prstDash val="sysDot"/>
            <a:round/>
            <a:headEnd/>
            <a:tailEnd/>
          </a:ln>
          <a:effectLst>
            <a:outerShdw dist="35921" dir="2700000" algn="ctr" rotWithShape="0">
              <a:srgbClr val="000000">
                <a:alpha val="50000"/>
              </a:srgbClr>
            </a:outerShdw>
          </a:effectLst>
        </p:spPr>
        <p:txBody>
          <a:bodyPr vert="eaVert" wrap="none" anchor="ctr"/>
          <a:lstStyle/>
          <a:p>
            <a:pPr algn="ctr" latinLnBrk="1">
              <a:defRPr/>
            </a:pPr>
            <a:r>
              <a:rPr kumimoji="1" lang="en-US" altLang="zh-CN" sz="3600" kern="0" dirty="0">
                <a:solidFill>
                  <a:srgbClr val="99CC00"/>
                </a:solidFill>
                <a:latin typeface="Impact" panose="020B0806030902050204" pitchFamily="34" charset="0"/>
                <a:ea typeface="微软雅黑" panose="020B0503020204020204" pitchFamily="34" charset="-122"/>
              </a:rPr>
              <a:t>3</a:t>
            </a:r>
            <a:endParaRPr kumimoji="1" lang="zh-CN" altLang="en-US" sz="3600" kern="0" dirty="0">
              <a:solidFill>
                <a:srgbClr val="99CC00"/>
              </a:solidFill>
              <a:latin typeface="Impact" panose="020B0806030902050204" pitchFamily="34" charset="0"/>
              <a:ea typeface="微软雅黑" panose="020B0503020204020204" pitchFamily="34" charset="-122"/>
            </a:endParaRPr>
          </a:p>
        </p:txBody>
      </p:sp>
      <p:sp>
        <p:nvSpPr>
          <p:cNvPr id="35" name="TextBox 30"/>
          <p:cNvSpPr txBox="1">
            <a:spLocks noChangeArrowheads="1"/>
          </p:cNvSpPr>
          <p:nvPr/>
        </p:nvSpPr>
        <p:spPr bwMode="auto">
          <a:xfrm>
            <a:off x="9339263" y="3281363"/>
            <a:ext cx="2346325" cy="1062037"/>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400" b="1">
                <a:solidFill>
                  <a:srgbClr val="8CC600"/>
                </a:solidFill>
                <a:latin typeface="微软雅黑"/>
                <a:ea typeface="微软雅黑"/>
                <a:cs typeface="微软雅黑"/>
              </a:rPr>
              <a:t>能力要求（任职资格）</a:t>
            </a:r>
            <a:endParaRPr lang="en-US" altLang="zh-CN" sz="1400" b="1">
              <a:solidFill>
                <a:srgbClr val="8CC600"/>
              </a:solidFill>
              <a:latin typeface="微软雅黑"/>
              <a:ea typeface="微软雅黑"/>
              <a:cs typeface="微软雅黑"/>
            </a:endParaRPr>
          </a:p>
          <a:p>
            <a:pPr marL="171450" indent="-171450">
              <a:lnSpc>
                <a:spcPct val="150000"/>
              </a:lnSpc>
              <a:buFont typeface="Arial" charset="0"/>
              <a:buChar char="•"/>
            </a:pPr>
            <a:r>
              <a:rPr lang="zh-CN" altLang="en-US" sz="1400">
                <a:solidFill>
                  <a:schemeClr val="bg1"/>
                </a:solidFill>
                <a:latin typeface="微软雅黑"/>
                <a:ea typeface="微软雅黑"/>
                <a:cs typeface="微软雅黑"/>
              </a:rPr>
              <a:t>何种人才才能做好此岗位的工作？</a:t>
            </a:r>
            <a:endParaRPr lang="en-US" altLang="zh-CN" sz="1400">
              <a:solidFill>
                <a:schemeClr val="bg1"/>
              </a:solidFill>
              <a:latin typeface="微软雅黑"/>
              <a:ea typeface="微软雅黑"/>
              <a:cs typeface="微软雅黑"/>
            </a:endParaRPr>
          </a:p>
        </p:txBody>
      </p:sp>
      <p:sp>
        <p:nvSpPr>
          <p:cNvPr id="37" name="TextBox 31"/>
          <p:cNvSpPr txBox="1">
            <a:spLocks noChangeArrowheads="1"/>
          </p:cNvSpPr>
          <p:nvPr/>
        </p:nvSpPr>
        <p:spPr bwMode="auto">
          <a:xfrm>
            <a:off x="8504238" y="1787525"/>
            <a:ext cx="2346325" cy="1062038"/>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400" b="1">
                <a:solidFill>
                  <a:srgbClr val="139AFF"/>
                </a:solidFill>
                <a:latin typeface="微软雅黑"/>
                <a:ea typeface="微软雅黑"/>
                <a:cs typeface="微软雅黑"/>
              </a:rPr>
              <a:t>需要什么资源和条件</a:t>
            </a:r>
            <a:endParaRPr lang="en-US" altLang="zh-CN" sz="1400" b="1">
              <a:solidFill>
                <a:srgbClr val="139AFF"/>
              </a:solidFill>
              <a:latin typeface="微软雅黑"/>
              <a:ea typeface="微软雅黑"/>
              <a:cs typeface="微软雅黑"/>
            </a:endParaRPr>
          </a:p>
          <a:p>
            <a:pPr marL="171450" indent="-171450">
              <a:lnSpc>
                <a:spcPct val="150000"/>
              </a:lnSpc>
              <a:buFont typeface="Arial" charset="0"/>
              <a:buChar char="•"/>
            </a:pPr>
            <a:r>
              <a:rPr lang="zh-CN" altLang="en-US" sz="1400">
                <a:solidFill>
                  <a:schemeClr val="bg1"/>
                </a:solidFill>
                <a:latin typeface="微软雅黑"/>
                <a:ea typeface="微软雅黑"/>
                <a:cs typeface="微软雅黑"/>
              </a:rPr>
              <a:t>为了达到岗位目标应该利用那些资源和条件？</a:t>
            </a:r>
            <a:endParaRPr lang="en-US" altLang="zh-CN" sz="1400">
              <a:solidFill>
                <a:schemeClr val="bg1"/>
              </a:solidFill>
              <a:latin typeface="微软雅黑"/>
              <a:ea typeface="微软雅黑"/>
              <a:cs typeface="微软雅黑"/>
            </a:endParaRPr>
          </a:p>
        </p:txBody>
      </p:sp>
      <p:sp>
        <p:nvSpPr>
          <p:cNvPr id="38" name="TextBox 32"/>
          <p:cNvSpPr txBox="1">
            <a:spLocks noChangeArrowheads="1"/>
          </p:cNvSpPr>
          <p:nvPr/>
        </p:nvSpPr>
        <p:spPr bwMode="auto">
          <a:xfrm>
            <a:off x="8504238" y="5048250"/>
            <a:ext cx="2346325" cy="1062038"/>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400" b="1">
                <a:solidFill>
                  <a:srgbClr val="F0AC02"/>
                </a:solidFill>
                <a:latin typeface="微软雅黑"/>
                <a:ea typeface="微软雅黑"/>
                <a:cs typeface="微软雅黑"/>
              </a:rPr>
              <a:t>业绩考核</a:t>
            </a:r>
            <a:endParaRPr lang="en-US" altLang="zh-CN" sz="1400" b="1">
              <a:solidFill>
                <a:srgbClr val="F0AC02"/>
              </a:solidFill>
              <a:latin typeface="微软雅黑"/>
              <a:ea typeface="微软雅黑"/>
              <a:cs typeface="微软雅黑"/>
            </a:endParaRPr>
          </a:p>
          <a:p>
            <a:pPr marL="171450" indent="-171450">
              <a:lnSpc>
                <a:spcPct val="150000"/>
              </a:lnSpc>
              <a:buFont typeface="Arial" charset="0"/>
              <a:buChar char="•"/>
            </a:pPr>
            <a:r>
              <a:rPr lang="zh-CN" altLang="en-US" sz="1400">
                <a:solidFill>
                  <a:schemeClr val="bg1"/>
                </a:solidFill>
                <a:latin typeface="微软雅黑"/>
                <a:ea typeface="微软雅黑"/>
                <a:cs typeface="微软雅黑"/>
              </a:rPr>
              <a:t>该岗位工作的业绩如何考核？主要考核指标是什么？</a:t>
            </a:r>
            <a:endParaRPr lang="en-US" altLang="zh-CN" sz="1400">
              <a:solidFill>
                <a:schemeClr val="bg1"/>
              </a:solidFill>
              <a:latin typeface="微软雅黑"/>
              <a:ea typeface="微软雅黑"/>
              <a:cs typeface="微软雅黑"/>
            </a:endParaRPr>
          </a:p>
        </p:txBody>
      </p:sp>
      <p:sp>
        <p:nvSpPr>
          <p:cNvPr id="39" name="TextBox 33"/>
          <p:cNvSpPr txBox="1">
            <a:spLocks noChangeArrowheads="1"/>
          </p:cNvSpPr>
          <p:nvPr/>
        </p:nvSpPr>
        <p:spPr bwMode="auto">
          <a:xfrm>
            <a:off x="3360738" y="1787525"/>
            <a:ext cx="2381250" cy="1062038"/>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400" b="1">
                <a:solidFill>
                  <a:srgbClr val="F0AC02"/>
                </a:solidFill>
                <a:latin typeface="微软雅黑"/>
                <a:ea typeface="微软雅黑"/>
                <a:cs typeface="微软雅黑"/>
              </a:rPr>
              <a:t>主要工作</a:t>
            </a:r>
            <a:endParaRPr lang="en-US" altLang="zh-CN" sz="1400" b="1">
              <a:solidFill>
                <a:srgbClr val="F0AC02"/>
              </a:solidFill>
              <a:latin typeface="微软雅黑"/>
              <a:ea typeface="微软雅黑"/>
              <a:cs typeface="微软雅黑"/>
            </a:endParaRPr>
          </a:p>
          <a:p>
            <a:pPr marL="171450" indent="-171450">
              <a:lnSpc>
                <a:spcPct val="150000"/>
              </a:lnSpc>
              <a:buFont typeface="Arial" charset="0"/>
              <a:buChar char="•"/>
            </a:pPr>
            <a:r>
              <a:rPr lang="zh-CN" altLang="en-US" sz="1400">
                <a:solidFill>
                  <a:schemeClr val="bg1"/>
                </a:solidFill>
                <a:latin typeface="微软雅黑"/>
                <a:ea typeface="微软雅黑"/>
                <a:cs typeface="微软雅黑"/>
              </a:rPr>
              <a:t>平常这个岗位做哪些基本工作？怎么分配时间？</a:t>
            </a:r>
            <a:endParaRPr lang="en-US" altLang="zh-CN" sz="1400">
              <a:solidFill>
                <a:schemeClr val="bg1"/>
              </a:solidFill>
              <a:latin typeface="微软雅黑"/>
              <a:ea typeface="微软雅黑"/>
              <a:cs typeface="微软雅黑"/>
            </a:endParaRPr>
          </a:p>
        </p:txBody>
      </p:sp>
      <p:sp>
        <p:nvSpPr>
          <p:cNvPr id="40" name="TextBox 34"/>
          <p:cNvSpPr txBox="1">
            <a:spLocks noChangeArrowheads="1"/>
          </p:cNvSpPr>
          <p:nvPr/>
        </p:nvSpPr>
        <p:spPr bwMode="auto">
          <a:xfrm>
            <a:off x="3360738" y="4724400"/>
            <a:ext cx="2381250" cy="1385888"/>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400" b="1">
                <a:solidFill>
                  <a:srgbClr val="139AFF"/>
                </a:solidFill>
                <a:latin typeface="微软雅黑"/>
                <a:ea typeface="微软雅黑"/>
                <a:cs typeface="微软雅黑"/>
              </a:rPr>
              <a:t>职权关系</a:t>
            </a:r>
            <a:endParaRPr lang="en-US" altLang="zh-CN" sz="1400" b="1">
              <a:solidFill>
                <a:srgbClr val="139AFF"/>
              </a:solidFill>
              <a:latin typeface="微软雅黑"/>
              <a:ea typeface="微软雅黑"/>
              <a:cs typeface="微软雅黑"/>
            </a:endParaRPr>
          </a:p>
          <a:p>
            <a:pPr marL="171450" indent="-171450">
              <a:lnSpc>
                <a:spcPct val="150000"/>
              </a:lnSpc>
              <a:buFont typeface="Arial" charset="0"/>
              <a:buChar char="•"/>
            </a:pPr>
            <a:r>
              <a:rPr lang="zh-CN" altLang="en-US" sz="1400">
                <a:solidFill>
                  <a:schemeClr val="bg1"/>
                </a:solidFill>
                <a:latin typeface="微软雅黑"/>
                <a:ea typeface="微软雅黑"/>
                <a:cs typeface="微软雅黑"/>
              </a:rPr>
              <a:t>向谁汇报？同级是谁？下级是谁？与其他同事的权利和责任的划分？</a:t>
            </a:r>
            <a:endParaRPr lang="en-US" altLang="zh-CN" sz="1400">
              <a:solidFill>
                <a:schemeClr val="bg1"/>
              </a:solidFill>
              <a:latin typeface="微软雅黑"/>
              <a:ea typeface="微软雅黑"/>
              <a:cs typeface="微软雅黑"/>
            </a:endParaRPr>
          </a:p>
        </p:txBody>
      </p:sp>
      <p:sp>
        <p:nvSpPr>
          <p:cNvPr id="41" name="TextBox 35"/>
          <p:cNvSpPr txBox="1">
            <a:spLocks noChangeArrowheads="1"/>
          </p:cNvSpPr>
          <p:nvPr/>
        </p:nvSpPr>
        <p:spPr bwMode="auto">
          <a:xfrm>
            <a:off x="2568575" y="3281363"/>
            <a:ext cx="2381250" cy="1062037"/>
          </a:xfrm>
          <a:prstGeom prst="rect">
            <a:avLst/>
          </a:prstGeom>
          <a:noFill/>
          <a:ln w="9525">
            <a:noFill/>
            <a:miter lim="800000"/>
            <a:headEnd/>
            <a:tailEnd/>
          </a:ln>
        </p:spPr>
        <p:txBody>
          <a:bodyPr>
            <a:spAutoFit/>
          </a:bodyPr>
          <a:lstStyle/>
          <a:p>
            <a:pPr marL="171450" indent="-171450">
              <a:lnSpc>
                <a:spcPct val="150000"/>
              </a:lnSpc>
              <a:buFont typeface="Arial" charset="0"/>
              <a:buChar char="•"/>
            </a:pPr>
            <a:r>
              <a:rPr lang="zh-CN" altLang="en-US" sz="1400" b="1">
                <a:solidFill>
                  <a:srgbClr val="8CC600"/>
                </a:solidFill>
                <a:latin typeface="微软雅黑"/>
                <a:ea typeface="微软雅黑"/>
                <a:cs typeface="微软雅黑"/>
              </a:rPr>
              <a:t>工作量。</a:t>
            </a:r>
            <a:endParaRPr lang="en-US" altLang="zh-CN" sz="1400" b="1">
              <a:solidFill>
                <a:srgbClr val="8CC600"/>
              </a:solidFill>
              <a:latin typeface="微软雅黑"/>
              <a:ea typeface="微软雅黑"/>
              <a:cs typeface="微软雅黑"/>
            </a:endParaRPr>
          </a:p>
          <a:p>
            <a:pPr marL="171450" indent="-171450">
              <a:lnSpc>
                <a:spcPct val="150000"/>
              </a:lnSpc>
              <a:buFont typeface="Arial" charset="0"/>
              <a:buChar char="•"/>
            </a:pPr>
            <a:r>
              <a:rPr lang="zh-CN" altLang="en-US" sz="1400">
                <a:solidFill>
                  <a:schemeClr val="bg1"/>
                </a:solidFill>
                <a:latin typeface="微软雅黑"/>
                <a:ea typeface="微软雅黑"/>
                <a:cs typeface="微软雅黑"/>
              </a:rPr>
              <a:t>这个岗位需要处理多大的工作量？</a:t>
            </a:r>
            <a:endParaRPr lang="en-US" altLang="zh-CN" sz="1400">
              <a:solidFill>
                <a:schemeClr val="bg1"/>
              </a:solidFill>
              <a:latin typeface="微软雅黑"/>
              <a:ea typeface="微软雅黑"/>
              <a:cs typeface="微软雅黑"/>
            </a:endParaRPr>
          </a:p>
        </p:txBody>
      </p:sp>
      <p:sp>
        <p:nvSpPr>
          <p:cNvPr id="42" name="TextBox 32"/>
          <p:cNvSpPr txBox="1"/>
          <p:nvPr>
            <p:custDataLst>
              <p:tags r:id="rId1"/>
            </p:custDataLst>
          </p:nvPr>
        </p:nvSpPr>
        <p:spPr>
          <a:xfrm>
            <a:off x="1590675" y="2232025"/>
            <a:ext cx="415925" cy="4221163"/>
          </a:xfrm>
          <a:prstGeom prst="rect">
            <a:avLst/>
          </a:prstGeom>
          <a:noFill/>
        </p:spPr>
        <p:txBody>
          <a:bodyPr vert="eaVert" lIns="68586" tIns="68586" rIns="68586" bIns="68586">
            <a:spAutoFit/>
          </a:bodyPr>
          <a:lstStyle/>
          <a:p>
            <a:pPr fontAlgn="auto">
              <a:spcBef>
                <a:spcPts val="0"/>
              </a:spcBef>
              <a:spcAft>
                <a:spcPts val="0"/>
              </a:spcAft>
              <a:buSzPct val="90000"/>
              <a:defRPr/>
            </a:pPr>
            <a:r>
              <a:rPr lang="zh-CN" altLang="en-US" kern="0" dirty="0">
                <a:solidFill>
                  <a:srgbClr val="FFFFFF">
                    <a:alpha val="99000"/>
                  </a:srgbClr>
                </a:solidFill>
                <a:latin typeface="微软雅黑" panose="020B0503020204020204" pitchFamily="34" charset="-122"/>
                <a:ea typeface="微软雅黑" panose="020B0503020204020204" pitchFamily="34" charset="-122"/>
              </a:rPr>
              <a:t> </a:t>
            </a:r>
            <a:r>
              <a:rPr lang="en-US" altLang="zh-CN" kern="0" dirty="0">
                <a:solidFill>
                  <a:srgbClr val="FFFFFF">
                    <a:alpha val="99000"/>
                  </a:srgbClr>
                </a:solidFill>
                <a:latin typeface="微软雅黑" panose="020B0503020204020204" pitchFamily="34" charset="-122"/>
                <a:ea typeface="微软雅黑" panose="020B0503020204020204" pitchFamily="34" charset="-122"/>
              </a:rPr>
              <a:t>3.3.3 </a:t>
            </a:r>
            <a:r>
              <a:rPr lang="zh-CN" altLang="en-US" kern="0" dirty="0">
                <a:solidFill>
                  <a:srgbClr val="FFFFFF">
                    <a:alpha val="99000"/>
                  </a:srgbClr>
                </a:solidFill>
                <a:latin typeface="微软雅黑" panose="020B0503020204020204" pitchFamily="34" charset="-122"/>
                <a:ea typeface="微软雅黑" panose="020B0503020204020204" pitchFamily="34" charset="-122"/>
              </a:rPr>
              <a:t>岗位设计的主要方面</a:t>
            </a:r>
          </a:p>
        </p:txBody>
      </p:sp>
      <p:grpSp>
        <p:nvGrpSpPr>
          <p:cNvPr id="62481" name="组合 42"/>
          <p:cNvGrpSpPr>
            <a:grpSpLocks/>
          </p:cNvGrpSpPr>
          <p:nvPr/>
        </p:nvGrpSpPr>
        <p:grpSpPr bwMode="auto">
          <a:xfrm rot="-5400000">
            <a:off x="-135731" y="3964781"/>
            <a:ext cx="4032250" cy="369888"/>
            <a:chOff x="2353171" y="452232"/>
            <a:chExt cx="2880320" cy="369333"/>
          </a:xfrm>
        </p:grpSpPr>
        <p:cxnSp>
          <p:nvCxnSpPr>
            <p:cNvPr id="62482" name="直接连接符 43"/>
            <p:cNvCxnSpPr>
              <a:cxnSpLocks noChangeShapeType="1"/>
            </p:cNvCxnSpPr>
            <p:nvPr/>
          </p:nvCxnSpPr>
          <p:spPr bwMode="auto">
            <a:xfrm>
              <a:off x="2353171" y="821564"/>
              <a:ext cx="2880320" cy="0"/>
            </a:xfrm>
            <a:prstGeom prst="line">
              <a:avLst/>
            </a:prstGeom>
            <a:noFill/>
            <a:ln w="12700" cap="rnd" algn="ctr">
              <a:solidFill>
                <a:srgbClr val="99CC00"/>
              </a:solidFill>
              <a:prstDash val="sysDash"/>
              <a:round/>
              <a:headEnd type="oval" w="med" len="med"/>
              <a:tailEnd/>
            </a:ln>
          </p:spPr>
        </p:cxnSp>
        <p:cxnSp>
          <p:nvCxnSpPr>
            <p:cNvPr id="62483" name="直接连接符 44"/>
            <p:cNvCxnSpPr>
              <a:cxnSpLocks noChangeShapeType="1"/>
            </p:cNvCxnSpPr>
            <p:nvPr/>
          </p:nvCxnSpPr>
          <p:spPr bwMode="auto">
            <a:xfrm flipV="1">
              <a:off x="5233491" y="452232"/>
              <a:ext cx="0" cy="369333"/>
            </a:xfrm>
            <a:prstGeom prst="line">
              <a:avLst/>
            </a:prstGeom>
            <a:noFill/>
            <a:ln w="12700" cap="rnd" algn="ctr">
              <a:solidFill>
                <a:srgbClr val="99CC00"/>
              </a:solidFill>
              <a:prstDash val="sysDash"/>
              <a:round/>
              <a:headEnd/>
              <a:tailEnd type="oval" w="med" len="med"/>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1+#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6" decel="10000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0"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32"/>
          <p:cNvSpPr txBox="1"/>
          <p:nvPr>
            <p:custDataLst>
              <p:tags r:id="rId1"/>
            </p:custDataLst>
          </p:nvPr>
        </p:nvSpPr>
        <p:spPr>
          <a:xfrm>
            <a:off x="1590675" y="2232025"/>
            <a:ext cx="415925" cy="4221163"/>
          </a:xfrm>
          <a:prstGeom prst="rect">
            <a:avLst/>
          </a:prstGeom>
          <a:noFill/>
        </p:spPr>
        <p:txBody>
          <a:bodyPr vert="eaVert" lIns="68586" tIns="68586" rIns="68586" bIns="68586">
            <a:spAutoFit/>
          </a:bodyPr>
          <a:lstStyle/>
          <a:p>
            <a:pPr fontAlgn="auto">
              <a:spcBef>
                <a:spcPts val="0"/>
              </a:spcBef>
              <a:spcAft>
                <a:spcPts val="0"/>
              </a:spcAft>
              <a:buSzPct val="90000"/>
              <a:defRPr/>
            </a:pPr>
            <a:r>
              <a:rPr lang="zh-CN" altLang="en-US" kern="0" dirty="0">
                <a:solidFill>
                  <a:srgbClr val="FFFFFF">
                    <a:alpha val="99000"/>
                  </a:srgbClr>
                </a:solidFill>
                <a:latin typeface="微软雅黑" panose="020B0503020204020204" pitchFamily="34" charset="-122"/>
                <a:ea typeface="微软雅黑" panose="020B0503020204020204" pitchFamily="34" charset="-122"/>
              </a:rPr>
              <a:t> </a:t>
            </a:r>
            <a:r>
              <a:rPr lang="en-US" altLang="zh-CN" kern="0" dirty="0">
                <a:solidFill>
                  <a:srgbClr val="FFFFFF">
                    <a:alpha val="99000"/>
                  </a:srgbClr>
                </a:solidFill>
                <a:latin typeface="微软雅黑" panose="020B0503020204020204" pitchFamily="34" charset="-122"/>
                <a:ea typeface="微软雅黑" panose="020B0503020204020204" pitchFamily="34" charset="-122"/>
              </a:rPr>
              <a:t>3.3.4 </a:t>
            </a:r>
            <a:r>
              <a:rPr lang="zh-CN" altLang="en-US" kern="0" dirty="0">
                <a:solidFill>
                  <a:srgbClr val="FFFFFF">
                    <a:alpha val="99000"/>
                  </a:srgbClr>
                </a:solidFill>
                <a:latin typeface="微软雅黑" panose="020B0503020204020204" pitchFamily="34" charset="-122"/>
                <a:ea typeface="微软雅黑" panose="020B0503020204020204" pitchFamily="34" charset="-122"/>
              </a:rPr>
              <a:t>岗位</a:t>
            </a:r>
            <a:r>
              <a:rPr lang="zh-CN" altLang="en-US" kern="0" dirty="0">
                <a:solidFill>
                  <a:srgbClr val="FFFFFF">
                    <a:alpha val="99000"/>
                  </a:srgbClr>
                </a:solidFill>
                <a:latin typeface="微软雅黑" panose="020B0503020204020204" pitchFamily="34" charset="-122"/>
                <a:ea typeface="微软雅黑" panose="020B0503020204020204" pitchFamily="34" charset="-122"/>
              </a:rPr>
              <a:t>设计与工作分析的关系</a:t>
            </a:r>
          </a:p>
        </p:txBody>
      </p:sp>
      <p:grpSp>
        <p:nvGrpSpPr>
          <p:cNvPr id="63490" name="组合 42"/>
          <p:cNvGrpSpPr>
            <a:grpSpLocks/>
          </p:cNvGrpSpPr>
          <p:nvPr/>
        </p:nvGrpSpPr>
        <p:grpSpPr bwMode="auto">
          <a:xfrm rot="-5400000">
            <a:off x="-135731" y="3964781"/>
            <a:ext cx="4032250" cy="369888"/>
            <a:chOff x="2353171" y="452232"/>
            <a:chExt cx="2880320" cy="369333"/>
          </a:xfrm>
        </p:grpSpPr>
        <p:cxnSp>
          <p:nvCxnSpPr>
            <p:cNvPr id="63507" name="直接连接符 43"/>
            <p:cNvCxnSpPr>
              <a:cxnSpLocks noChangeShapeType="1"/>
            </p:cNvCxnSpPr>
            <p:nvPr/>
          </p:nvCxnSpPr>
          <p:spPr bwMode="auto">
            <a:xfrm>
              <a:off x="2353171" y="821564"/>
              <a:ext cx="2880320" cy="0"/>
            </a:xfrm>
            <a:prstGeom prst="line">
              <a:avLst/>
            </a:prstGeom>
            <a:noFill/>
            <a:ln w="12700" cap="rnd" algn="ctr">
              <a:solidFill>
                <a:srgbClr val="99CC00"/>
              </a:solidFill>
              <a:prstDash val="sysDash"/>
              <a:round/>
              <a:headEnd type="oval" w="med" len="med"/>
              <a:tailEnd/>
            </a:ln>
          </p:spPr>
        </p:cxnSp>
        <p:cxnSp>
          <p:nvCxnSpPr>
            <p:cNvPr id="63508" name="直接连接符 44"/>
            <p:cNvCxnSpPr>
              <a:cxnSpLocks noChangeShapeType="1"/>
            </p:cNvCxnSpPr>
            <p:nvPr/>
          </p:nvCxnSpPr>
          <p:spPr bwMode="auto">
            <a:xfrm flipV="1">
              <a:off x="5233491" y="452232"/>
              <a:ext cx="0" cy="369333"/>
            </a:xfrm>
            <a:prstGeom prst="line">
              <a:avLst/>
            </a:prstGeom>
            <a:noFill/>
            <a:ln w="12700" cap="rnd" algn="ctr">
              <a:solidFill>
                <a:srgbClr val="99CC00"/>
              </a:solidFill>
              <a:prstDash val="sysDash"/>
              <a:round/>
              <a:headEnd/>
              <a:tailEnd type="oval" w="med" len="med"/>
            </a:ln>
          </p:spPr>
        </p:cxnSp>
      </p:grpSp>
      <p:grpSp>
        <p:nvGrpSpPr>
          <p:cNvPr id="47" name="Group 2"/>
          <p:cNvGrpSpPr>
            <a:grpSpLocks/>
          </p:cNvGrpSpPr>
          <p:nvPr/>
        </p:nvGrpSpPr>
        <p:grpSpPr bwMode="auto">
          <a:xfrm>
            <a:off x="8258175" y="2125663"/>
            <a:ext cx="2771775" cy="3875087"/>
            <a:chOff x="496793" y="1302056"/>
            <a:chExt cx="3696154" cy="5166983"/>
          </a:xfrm>
        </p:grpSpPr>
        <p:sp>
          <p:nvSpPr>
            <p:cNvPr id="48" name="Rectangle 113"/>
            <p:cNvSpPr/>
            <p:nvPr/>
          </p:nvSpPr>
          <p:spPr>
            <a:xfrm>
              <a:off x="496793" y="1302056"/>
              <a:ext cx="3658049" cy="5166983"/>
            </a:xfrm>
            <a:prstGeom prst="rect">
              <a:avLst/>
            </a:prstGeom>
            <a:solidFill>
              <a:srgbClr val="FFFFFF">
                <a:alpha val="20000"/>
              </a:srgbClr>
            </a:soli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lIns="91426" tIns="45712" rIns="91426" bIns="45712" anchor="ctr"/>
            <a:lstStyle/>
            <a:p>
              <a:pPr defTabSz="685754">
                <a:defRPr/>
              </a:pPr>
              <a:r>
                <a:rPr lang="en-US" kern="0" dirty="0">
                  <a:solidFill>
                    <a:sysClr val="windowText" lastClr="000000"/>
                  </a:solidFill>
                  <a:latin typeface="+mn-lt"/>
                  <a:ea typeface="+mn-ea"/>
                </a:rPr>
                <a:t>  </a:t>
              </a:r>
              <a:endParaRPr lang="en-US" kern="0" dirty="0">
                <a:solidFill>
                  <a:sysClr val="windowText" lastClr="000000"/>
                </a:solidFill>
                <a:latin typeface="+mn-lt"/>
                <a:ea typeface="+mn-ea"/>
              </a:endParaRPr>
            </a:p>
          </p:txBody>
        </p:sp>
        <p:pic>
          <p:nvPicPr>
            <p:cNvPr id="63505" name="Picture 2" descr="C:\Users\v-junyo\Documents\Jun_Mesh\Microsoft Files\DesignTools\Brand Photos\Office Brand - No_exp\Office Anywhere\female laptop talking conversation restaurant public discussion people.jpg"/>
            <p:cNvPicPr>
              <a:picLocks noChangeAspect="1" noChangeArrowheads="1"/>
            </p:cNvPicPr>
            <p:nvPr/>
          </p:nvPicPr>
          <p:blipFill>
            <a:blip r:embed="rId3"/>
            <a:srcRect/>
            <a:stretch>
              <a:fillRect/>
            </a:stretch>
          </p:blipFill>
          <p:spPr bwMode="auto">
            <a:xfrm>
              <a:off x="496793" y="1302056"/>
              <a:ext cx="3656647" cy="2312288"/>
            </a:xfrm>
            <a:prstGeom prst="rect">
              <a:avLst/>
            </a:prstGeom>
            <a:noFill/>
            <a:ln w="9525">
              <a:noFill/>
              <a:miter lim="800000"/>
              <a:headEnd/>
              <a:tailEnd/>
            </a:ln>
          </p:spPr>
        </p:pic>
        <p:sp>
          <p:nvSpPr>
            <p:cNvPr id="50" name="Title 4"/>
            <p:cNvSpPr txBox="1">
              <a:spLocks/>
            </p:cNvSpPr>
            <p:nvPr/>
          </p:nvSpPr>
          <p:spPr>
            <a:xfrm>
              <a:off x="496793" y="4134266"/>
              <a:ext cx="3696154" cy="2264921"/>
            </a:xfrm>
            <a:prstGeom prst="rect">
              <a:avLst/>
            </a:prstGeom>
            <a:noFill/>
            <a:ln w="9525" cap="flat" cmpd="sng" algn="ctr">
              <a:noFill/>
              <a:prstDash val="solid"/>
              <a:headEnd type="none" w="med" len="med"/>
              <a:tailEnd type="none" w="med" len="med"/>
            </a:ln>
            <a:effectLst/>
          </p:spPr>
          <p:txBody>
            <a:bodyPr rIns="91436" bIns="45718"/>
            <a:lstStyle/>
            <a:p>
              <a:pPr defTabSz="912813">
                <a:lnSpc>
                  <a:spcPct val="150000"/>
                </a:lnSpc>
                <a:spcBef>
                  <a:spcPts val="225"/>
                </a:spcBef>
              </a:pPr>
              <a:r>
                <a:rPr lang="zh-CN" altLang="en-US" sz="1400">
                  <a:solidFill>
                    <a:schemeClr val="bg1"/>
                  </a:solidFill>
                  <a:latin typeface="Segoe UI" pitchFamily="34" charset="0"/>
                  <a:cs typeface="Segoe UI" pitchFamily="34" charset="0"/>
                </a:rPr>
                <a:t>岗位设计的中心任务是要为企业提供完成战略目标的保证，并为人力资源管理提供基本的依据，保证事得其人、人尽其才，人事相宜。</a:t>
              </a:r>
              <a:endParaRPr lang="en-US" sz="1400">
                <a:solidFill>
                  <a:schemeClr val="bg1"/>
                </a:solidFill>
                <a:latin typeface="Segoe UI" pitchFamily="34" charset="0"/>
                <a:cs typeface="Segoe UI" pitchFamily="34" charset="0"/>
              </a:endParaRPr>
            </a:p>
          </p:txBody>
        </p:sp>
      </p:grpSp>
      <p:grpSp>
        <p:nvGrpSpPr>
          <p:cNvPr id="53" name="Group 1"/>
          <p:cNvGrpSpPr>
            <a:grpSpLocks/>
          </p:cNvGrpSpPr>
          <p:nvPr/>
        </p:nvGrpSpPr>
        <p:grpSpPr bwMode="auto">
          <a:xfrm>
            <a:off x="5426075" y="2125663"/>
            <a:ext cx="2744788" cy="3875087"/>
            <a:chOff x="4225500" y="1302057"/>
            <a:chExt cx="3658339" cy="5166982"/>
          </a:xfrm>
        </p:grpSpPr>
        <p:sp>
          <p:nvSpPr>
            <p:cNvPr id="54" name="Rectangle 119"/>
            <p:cNvSpPr/>
            <p:nvPr/>
          </p:nvSpPr>
          <p:spPr>
            <a:xfrm>
              <a:off x="4225500" y="1302057"/>
              <a:ext cx="3658339" cy="5166982"/>
            </a:xfrm>
            <a:prstGeom prst="rect">
              <a:avLst/>
            </a:prstGeom>
            <a:solidFill>
              <a:srgbClr val="FFFFFF">
                <a:alpha val="20000"/>
              </a:srgbClr>
            </a:soli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lIns="91426" tIns="45712" rIns="91426" bIns="45712" anchor="ctr"/>
            <a:lstStyle/>
            <a:p>
              <a:pPr defTabSz="685754">
                <a:defRPr/>
              </a:pPr>
              <a:r>
                <a:rPr lang="en-US" kern="0" dirty="0">
                  <a:solidFill>
                    <a:sysClr val="windowText" lastClr="000000"/>
                  </a:solidFill>
                  <a:latin typeface="+mn-lt"/>
                  <a:ea typeface="+mn-ea"/>
                </a:rPr>
                <a:t>  </a:t>
              </a:r>
              <a:endParaRPr lang="en-US" kern="0" dirty="0">
                <a:solidFill>
                  <a:sysClr val="windowText" lastClr="000000"/>
                </a:solidFill>
                <a:latin typeface="+mn-lt"/>
                <a:ea typeface="+mn-ea"/>
              </a:endParaRPr>
            </a:p>
          </p:txBody>
        </p:sp>
        <p:sp>
          <p:nvSpPr>
            <p:cNvPr id="55" name="Title 4"/>
            <p:cNvSpPr txBox="1">
              <a:spLocks/>
            </p:cNvSpPr>
            <p:nvPr/>
          </p:nvSpPr>
          <p:spPr>
            <a:xfrm>
              <a:off x="4246659" y="4282439"/>
              <a:ext cx="3637180" cy="2116748"/>
            </a:xfrm>
            <a:prstGeom prst="rect">
              <a:avLst/>
            </a:prstGeom>
            <a:noFill/>
            <a:ln w="9525" cap="flat" cmpd="sng" algn="ctr">
              <a:noFill/>
              <a:prstDash val="solid"/>
              <a:headEnd type="none" w="med" len="med"/>
              <a:tailEnd type="none" w="med" len="med"/>
            </a:ln>
            <a:effectLst/>
          </p:spPr>
          <p:txBody>
            <a:bodyPr rIns="91436" bIns="45718"/>
            <a:lstStyle/>
            <a:p>
              <a:pPr defTabSz="912813">
                <a:lnSpc>
                  <a:spcPct val="150000"/>
                </a:lnSpc>
              </a:pPr>
              <a:r>
                <a:rPr lang="zh-CN" altLang="en-US" sz="1400">
                  <a:solidFill>
                    <a:schemeClr val="bg1"/>
                  </a:solidFill>
                  <a:latin typeface="Segoe UI" pitchFamily="34" charset="0"/>
                  <a:cs typeface="Segoe UI" pitchFamily="34" charset="0"/>
                </a:rPr>
                <a:t>工作分析也可以为岗位设计提供验证。通过工作分析可以发现岗位设计中的缺陷、问题，从而对原有岗位设计进行调整、修改。</a:t>
              </a:r>
              <a:endParaRPr lang="en-US" sz="1400">
                <a:solidFill>
                  <a:schemeClr val="bg1"/>
                </a:solidFill>
                <a:latin typeface="Segoe UI" pitchFamily="34" charset="0"/>
                <a:cs typeface="Segoe UI" pitchFamily="34" charset="0"/>
              </a:endParaRPr>
            </a:p>
          </p:txBody>
        </p:sp>
        <p:pic>
          <p:nvPicPr>
            <p:cNvPr id="63503" name="Picture 14"/>
            <p:cNvPicPr>
              <a:picLocks noChangeAspect="1" noChangeArrowheads="1"/>
            </p:cNvPicPr>
            <p:nvPr/>
          </p:nvPicPr>
          <p:blipFill>
            <a:blip r:embed="rId4"/>
            <a:srcRect/>
            <a:stretch>
              <a:fillRect/>
            </a:stretch>
          </p:blipFill>
          <p:spPr bwMode="auto">
            <a:xfrm>
              <a:off x="4225500" y="1302057"/>
              <a:ext cx="3656647" cy="2312286"/>
            </a:xfrm>
            <a:prstGeom prst="rect">
              <a:avLst/>
            </a:prstGeom>
            <a:noFill/>
            <a:ln w="9525">
              <a:noFill/>
              <a:miter lim="800000"/>
              <a:headEnd/>
              <a:tailEnd/>
            </a:ln>
          </p:spPr>
        </p:pic>
      </p:grpSp>
      <p:grpSp>
        <p:nvGrpSpPr>
          <p:cNvPr id="59" name="Group 15"/>
          <p:cNvGrpSpPr>
            <a:grpSpLocks/>
          </p:cNvGrpSpPr>
          <p:nvPr/>
        </p:nvGrpSpPr>
        <p:grpSpPr bwMode="auto">
          <a:xfrm>
            <a:off x="2603500" y="2125663"/>
            <a:ext cx="2760663" cy="3875087"/>
            <a:chOff x="7875052" y="1302058"/>
            <a:chExt cx="3589238" cy="4411981"/>
          </a:xfrm>
        </p:grpSpPr>
        <p:sp>
          <p:nvSpPr>
            <p:cNvPr id="60" name="Rectangle 125"/>
            <p:cNvSpPr/>
            <p:nvPr/>
          </p:nvSpPr>
          <p:spPr>
            <a:xfrm>
              <a:off x="7875052" y="1302058"/>
              <a:ext cx="3568598" cy="4411981"/>
            </a:xfrm>
            <a:prstGeom prst="rect">
              <a:avLst/>
            </a:prstGeom>
            <a:solidFill>
              <a:srgbClr val="FFFFFF">
                <a:alpha val="20000"/>
              </a:srgbClr>
            </a:soli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lIns="91426" tIns="45712" rIns="91426" bIns="45712" anchor="ctr"/>
            <a:lstStyle/>
            <a:p>
              <a:pPr defTabSz="685754">
                <a:defRPr/>
              </a:pPr>
              <a:r>
                <a:rPr lang="en-US" kern="0" dirty="0">
                  <a:solidFill>
                    <a:sysClr val="windowText" lastClr="000000"/>
                  </a:solidFill>
                  <a:latin typeface="+mn-lt"/>
                  <a:ea typeface="+mn-ea"/>
                </a:rPr>
                <a:t>  </a:t>
              </a:r>
              <a:endParaRPr lang="en-US" kern="0" dirty="0">
                <a:solidFill>
                  <a:sysClr val="windowText" lastClr="000000"/>
                </a:solidFill>
                <a:latin typeface="+mn-lt"/>
                <a:ea typeface="+mn-ea"/>
              </a:endParaRPr>
            </a:p>
          </p:txBody>
        </p:sp>
        <p:sp>
          <p:nvSpPr>
            <p:cNvPr id="61" name="Title 4"/>
            <p:cNvSpPr txBox="1">
              <a:spLocks/>
            </p:cNvSpPr>
            <p:nvPr/>
          </p:nvSpPr>
          <p:spPr>
            <a:xfrm>
              <a:off x="7875052" y="3772839"/>
              <a:ext cx="3589238" cy="1881554"/>
            </a:xfrm>
            <a:prstGeom prst="rect">
              <a:avLst/>
            </a:prstGeom>
            <a:noFill/>
            <a:ln w="9525" cap="flat" cmpd="sng" algn="ctr">
              <a:noFill/>
              <a:prstDash val="solid"/>
              <a:headEnd type="none" w="med" len="med"/>
              <a:tailEnd type="none" w="med" len="med"/>
            </a:ln>
            <a:effectLst/>
          </p:spPr>
          <p:txBody>
            <a:bodyPr rIns="91436" bIns="45718"/>
            <a:lstStyle/>
            <a:p>
              <a:pPr defTabSz="912813">
                <a:lnSpc>
                  <a:spcPct val="150000"/>
                </a:lnSpc>
              </a:pPr>
              <a:r>
                <a:rPr lang="zh-CN" altLang="en-US" sz="1400">
                  <a:solidFill>
                    <a:schemeClr val="bg1"/>
                  </a:solidFill>
                  <a:latin typeface="Segoe UI" pitchFamily="34" charset="0"/>
                  <a:cs typeface="Segoe UI" pitchFamily="34" charset="0"/>
                </a:rPr>
                <a:t>岗位设计与工作分析（人力资源规划模块）是不同的工作，工作分析是对现有岗位的客观描述，而岗位设计是对现有岗位的认定、修改或对新岗位的描述。</a:t>
              </a:r>
              <a:endParaRPr lang="en-US" sz="1400">
                <a:solidFill>
                  <a:schemeClr val="bg1"/>
                </a:solidFill>
                <a:latin typeface="Segoe UI" pitchFamily="34" charset="0"/>
                <a:cs typeface="Segoe UI" pitchFamily="34" charset="0"/>
              </a:endParaRPr>
            </a:p>
          </p:txBody>
        </p:sp>
        <p:pic>
          <p:nvPicPr>
            <p:cNvPr id="63500" name="Picture 13"/>
            <p:cNvPicPr>
              <a:picLocks noChangeAspect="1" noChangeArrowheads="1"/>
            </p:cNvPicPr>
            <p:nvPr/>
          </p:nvPicPr>
          <p:blipFill>
            <a:blip r:embed="rId5"/>
            <a:srcRect/>
            <a:stretch>
              <a:fillRect/>
            </a:stretch>
          </p:blipFill>
          <p:spPr bwMode="auto">
            <a:xfrm>
              <a:off x="7875773" y="1309763"/>
              <a:ext cx="3566160" cy="1966708"/>
            </a:xfrm>
            <a:prstGeom prst="rect">
              <a:avLst/>
            </a:prstGeom>
            <a:noFill/>
            <a:ln w="9525">
              <a:noFill/>
              <a:miter lim="800000"/>
              <a:headEnd/>
              <a:tailEnd/>
            </a:ln>
          </p:spPr>
        </p:pic>
      </p:grpSp>
      <p:cxnSp>
        <p:nvCxnSpPr>
          <p:cNvPr id="65" name="直接连接符 64"/>
          <p:cNvCxnSpPr/>
          <p:nvPr/>
        </p:nvCxnSpPr>
        <p:spPr>
          <a:xfrm>
            <a:off x="2857500" y="4138613"/>
            <a:ext cx="7777163" cy="0"/>
          </a:xfrm>
          <a:prstGeom prst="line">
            <a:avLst/>
          </a:prstGeom>
          <a:solidFill>
            <a:srgbClr val="2A2A2A"/>
          </a:solidFill>
          <a:ln w="60325">
            <a:solidFill>
              <a:srgbClr val="99CC00"/>
            </a:solidFill>
          </a:ln>
        </p:spPr>
        <p:style>
          <a:lnRef idx="2">
            <a:schemeClr val="accent1">
              <a:shade val="50000"/>
            </a:schemeClr>
          </a:lnRef>
          <a:fillRef idx="1">
            <a:schemeClr val="accent1"/>
          </a:fillRef>
          <a:effectRef idx="0">
            <a:schemeClr val="accent1"/>
          </a:effectRef>
          <a:fontRef idx="minor">
            <a:schemeClr val="lt1"/>
          </a:fontRef>
        </p:style>
      </p:cxnSp>
      <p:sp>
        <p:nvSpPr>
          <p:cNvPr id="66" name="椭圆 65"/>
          <p:cNvSpPr/>
          <p:nvPr/>
        </p:nvSpPr>
        <p:spPr>
          <a:xfrm>
            <a:off x="3927475" y="4046538"/>
            <a:ext cx="166688" cy="174625"/>
          </a:xfrm>
          <a:prstGeom prst="ellipse">
            <a:avLst/>
          </a:prstGeom>
          <a:solidFill>
            <a:schemeClr val="bg1">
              <a:lumMod val="50000"/>
            </a:schemeClr>
          </a:solidFill>
          <a:ln w="60325">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椭圆 66"/>
          <p:cNvSpPr/>
          <p:nvPr/>
        </p:nvSpPr>
        <p:spPr>
          <a:xfrm>
            <a:off x="6651625" y="4046538"/>
            <a:ext cx="166688" cy="174625"/>
          </a:xfrm>
          <a:prstGeom prst="ellipse">
            <a:avLst/>
          </a:prstGeom>
          <a:solidFill>
            <a:schemeClr val="bg1">
              <a:lumMod val="50000"/>
            </a:schemeClr>
          </a:solidFill>
          <a:ln w="60325">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椭圆 70"/>
          <p:cNvSpPr/>
          <p:nvPr/>
        </p:nvSpPr>
        <p:spPr>
          <a:xfrm>
            <a:off x="9626600" y="4046538"/>
            <a:ext cx="166688" cy="174625"/>
          </a:xfrm>
          <a:prstGeom prst="ellipse">
            <a:avLst/>
          </a:prstGeom>
          <a:solidFill>
            <a:schemeClr val="bg1">
              <a:lumMod val="50000"/>
            </a:schemeClr>
          </a:solidFill>
          <a:ln w="60325">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0-#ppt_h/2"/>
                                          </p:val>
                                        </p:tav>
                                        <p:tav tm="100000">
                                          <p:val>
                                            <p:strVal val="#ppt_y"/>
                                          </p:val>
                                        </p:tav>
                                      </p:tavLst>
                                    </p:anim>
                                  </p:childTnLst>
                                </p:cTn>
                              </p:par>
                              <p:par>
                                <p:cTn id="13" presetID="2" presetClass="entr" presetSubtype="9" decel="10000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32"/>
          <p:cNvSpPr txBox="1"/>
          <p:nvPr>
            <p:custDataLst>
              <p:tags r:id="rId1"/>
            </p:custDataLst>
          </p:nvPr>
        </p:nvSpPr>
        <p:spPr>
          <a:xfrm>
            <a:off x="1590675" y="2232025"/>
            <a:ext cx="415925" cy="4221163"/>
          </a:xfrm>
          <a:prstGeom prst="rect">
            <a:avLst/>
          </a:prstGeom>
          <a:noFill/>
        </p:spPr>
        <p:txBody>
          <a:bodyPr vert="eaVert" lIns="68586" tIns="68586" rIns="68586" bIns="68586">
            <a:spAutoFit/>
          </a:bodyPr>
          <a:lstStyle/>
          <a:p>
            <a:pPr fontAlgn="auto">
              <a:spcBef>
                <a:spcPts val="0"/>
              </a:spcBef>
              <a:spcAft>
                <a:spcPts val="0"/>
              </a:spcAft>
              <a:buSzPct val="90000"/>
              <a:defRPr/>
            </a:pPr>
            <a:r>
              <a:rPr lang="zh-CN" altLang="en-US" kern="0" dirty="0">
                <a:solidFill>
                  <a:srgbClr val="FFFFFF">
                    <a:alpha val="99000"/>
                  </a:srgbClr>
                </a:solidFill>
                <a:latin typeface="微软雅黑" panose="020B0503020204020204" pitchFamily="34" charset="-122"/>
                <a:ea typeface="微软雅黑" panose="020B0503020204020204" pitchFamily="34" charset="-122"/>
              </a:rPr>
              <a:t> </a:t>
            </a:r>
            <a:r>
              <a:rPr lang="en-US" altLang="zh-CN" kern="0" dirty="0">
                <a:solidFill>
                  <a:srgbClr val="FFFFFF">
                    <a:alpha val="99000"/>
                  </a:srgbClr>
                </a:solidFill>
                <a:latin typeface="微软雅黑" panose="020B0503020204020204" pitchFamily="34" charset="-122"/>
                <a:ea typeface="微软雅黑" panose="020B0503020204020204" pitchFamily="34" charset="-122"/>
              </a:rPr>
              <a:t>3.3.5 </a:t>
            </a:r>
            <a:r>
              <a:rPr lang="zh-CN" altLang="en-US" kern="0" dirty="0">
                <a:solidFill>
                  <a:srgbClr val="FFFFFF">
                    <a:alpha val="99000"/>
                  </a:srgbClr>
                </a:solidFill>
                <a:latin typeface="微软雅黑" panose="020B0503020204020204" pitchFamily="34" charset="-122"/>
                <a:ea typeface="微软雅黑" panose="020B0503020204020204" pitchFamily="34" charset="-122"/>
              </a:rPr>
              <a:t>怎样</a:t>
            </a:r>
            <a:r>
              <a:rPr lang="zh-CN" altLang="en-US" kern="0" dirty="0">
                <a:solidFill>
                  <a:srgbClr val="FFFFFF">
                    <a:alpha val="99000"/>
                  </a:srgbClr>
                </a:solidFill>
                <a:latin typeface="微软雅黑" panose="020B0503020204020204" pitchFamily="34" charset="-122"/>
                <a:ea typeface="微软雅黑" panose="020B0503020204020204" pitchFamily="34" charset="-122"/>
              </a:rPr>
              <a:t>定岗</a:t>
            </a:r>
          </a:p>
        </p:txBody>
      </p:sp>
      <p:grpSp>
        <p:nvGrpSpPr>
          <p:cNvPr id="64514" name="组合 42"/>
          <p:cNvGrpSpPr>
            <a:grpSpLocks/>
          </p:cNvGrpSpPr>
          <p:nvPr/>
        </p:nvGrpSpPr>
        <p:grpSpPr bwMode="auto">
          <a:xfrm rot="-5400000">
            <a:off x="-135731" y="3964781"/>
            <a:ext cx="4032250" cy="369888"/>
            <a:chOff x="2353171" y="452232"/>
            <a:chExt cx="2880320" cy="369333"/>
          </a:xfrm>
        </p:grpSpPr>
        <p:cxnSp>
          <p:nvCxnSpPr>
            <p:cNvPr id="64542" name="直接连接符 43"/>
            <p:cNvCxnSpPr>
              <a:cxnSpLocks noChangeShapeType="1"/>
            </p:cNvCxnSpPr>
            <p:nvPr/>
          </p:nvCxnSpPr>
          <p:spPr bwMode="auto">
            <a:xfrm>
              <a:off x="2353171" y="821564"/>
              <a:ext cx="2880320" cy="0"/>
            </a:xfrm>
            <a:prstGeom prst="line">
              <a:avLst/>
            </a:prstGeom>
            <a:noFill/>
            <a:ln w="12700" cap="rnd" algn="ctr">
              <a:solidFill>
                <a:srgbClr val="99CC00"/>
              </a:solidFill>
              <a:prstDash val="sysDash"/>
              <a:round/>
              <a:headEnd type="oval" w="med" len="med"/>
              <a:tailEnd/>
            </a:ln>
          </p:spPr>
        </p:cxnSp>
        <p:cxnSp>
          <p:nvCxnSpPr>
            <p:cNvPr id="64543" name="直接连接符 44"/>
            <p:cNvCxnSpPr>
              <a:cxnSpLocks noChangeShapeType="1"/>
            </p:cNvCxnSpPr>
            <p:nvPr/>
          </p:nvCxnSpPr>
          <p:spPr bwMode="auto">
            <a:xfrm flipV="1">
              <a:off x="5233491" y="452232"/>
              <a:ext cx="0" cy="369333"/>
            </a:xfrm>
            <a:prstGeom prst="line">
              <a:avLst/>
            </a:prstGeom>
            <a:noFill/>
            <a:ln w="12700" cap="rnd" algn="ctr">
              <a:solidFill>
                <a:srgbClr val="99CC00"/>
              </a:solidFill>
              <a:prstDash val="sysDash"/>
              <a:round/>
              <a:headEnd/>
              <a:tailEnd type="oval" w="med" len="med"/>
            </a:ln>
          </p:spPr>
        </p:cxnSp>
      </p:grpSp>
      <p:sp>
        <p:nvSpPr>
          <p:cNvPr id="64515" name="Freeform 55"/>
          <p:cNvSpPr>
            <a:spLocks/>
          </p:cNvSpPr>
          <p:nvPr/>
        </p:nvSpPr>
        <p:spPr bwMode="auto">
          <a:xfrm>
            <a:off x="5448300" y="2212975"/>
            <a:ext cx="3446463" cy="3448050"/>
          </a:xfrm>
          <a:custGeom>
            <a:avLst/>
            <a:gdLst>
              <a:gd name="T0" fmla="*/ 3205265 w 956"/>
              <a:gd name="T1" fmla="*/ 1287723 h 956"/>
              <a:gd name="T2" fmla="*/ 2159679 w 956"/>
              <a:gd name="T3" fmla="*/ 3206683 h 956"/>
              <a:gd name="T4" fmla="*/ 241567 w 956"/>
              <a:gd name="T5" fmla="*/ 2160633 h 956"/>
              <a:gd name="T6" fmla="*/ 1287154 w 956"/>
              <a:gd name="T7" fmla="*/ 241674 h 956"/>
              <a:gd name="T8" fmla="*/ 3205265 w 956"/>
              <a:gd name="T9" fmla="*/ 1287723 h 956"/>
              <a:gd name="T10" fmla="*/ 0 60000 65536"/>
              <a:gd name="T11" fmla="*/ 0 60000 65536"/>
              <a:gd name="T12" fmla="*/ 0 60000 65536"/>
              <a:gd name="T13" fmla="*/ 0 60000 65536"/>
              <a:gd name="T14" fmla="*/ 0 60000 65536"/>
              <a:gd name="T15" fmla="*/ 0 w 956"/>
              <a:gd name="T16" fmla="*/ 0 h 956"/>
              <a:gd name="T17" fmla="*/ 956 w 956"/>
              <a:gd name="T18" fmla="*/ 956 h 956"/>
            </a:gdLst>
            <a:ahLst/>
            <a:cxnLst>
              <a:cxn ang="T10">
                <a:pos x="T0" y="T1"/>
              </a:cxn>
              <a:cxn ang="T11">
                <a:pos x="T2" y="T3"/>
              </a:cxn>
              <a:cxn ang="T12">
                <a:pos x="T4" y="T5"/>
              </a:cxn>
              <a:cxn ang="T13">
                <a:pos x="T6" y="T7"/>
              </a:cxn>
              <a:cxn ang="T14">
                <a:pos x="T8" y="T9"/>
              </a:cxn>
            </a:cxnLst>
            <a:rect l="T15" t="T16" r="T17" b="T18"/>
            <a:pathLst>
              <a:path w="956" h="956">
                <a:moveTo>
                  <a:pt x="889" y="357"/>
                </a:moveTo>
                <a:cubicBezTo>
                  <a:pt x="956" y="584"/>
                  <a:pt x="826" y="822"/>
                  <a:pt x="599" y="889"/>
                </a:cubicBezTo>
                <a:cubicBezTo>
                  <a:pt x="372" y="956"/>
                  <a:pt x="134" y="826"/>
                  <a:pt x="67" y="599"/>
                </a:cubicBezTo>
                <a:cubicBezTo>
                  <a:pt x="0" y="372"/>
                  <a:pt x="130" y="134"/>
                  <a:pt x="357" y="67"/>
                </a:cubicBezTo>
                <a:cubicBezTo>
                  <a:pt x="584" y="0"/>
                  <a:pt x="822" y="130"/>
                  <a:pt x="889" y="357"/>
                </a:cubicBezTo>
                <a:close/>
              </a:path>
            </a:pathLst>
          </a:custGeom>
          <a:solidFill>
            <a:srgbClr val="80C634">
              <a:alpha val="65097"/>
            </a:srgbClr>
          </a:solidFill>
          <a:ln w="9525">
            <a:noFill/>
            <a:round/>
            <a:headEnd/>
            <a:tailEnd/>
          </a:ln>
        </p:spPr>
        <p:txBody>
          <a:bodyPr lIns="91432" tIns="45716" rIns="91432" bIns="45716"/>
          <a:lstStyle/>
          <a:p>
            <a:endParaRPr lang="zh-CN" altLang="en-US"/>
          </a:p>
        </p:txBody>
      </p:sp>
      <p:sp>
        <p:nvSpPr>
          <p:cNvPr id="23" name="Rectangle 57"/>
          <p:cNvSpPr/>
          <p:nvPr/>
        </p:nvSpPr>
        <p:spPr bwMode="auto">
          <a:xfrm>
            <a:off x="7324196" y="2973343"/>
            <a:ext cx="3889054" cy="950133"/>
          </a:xfrm>
          <a:prstGeom prst="rect">
            <a:avLst/>
          </a:prstGeom>
          <a:solidFill>
            <a:schemeClr val="bg1">
              <a:lumMod val="75000"/>
              <a:alpha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lIns="91428" tIns="45714" rIns="91428" bIns="45714"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23" fontAlgn="auto">
              <a:spcBef>
                <a:spcPts val="0"/>
              </a:spcBef>
              <a:spcAft>
                <a:spcPts val="0"/>
              </a:spcAft>
              <a:defRPr/>
            </a:pPr>
            <a:endParaRPr lang="en-US" sz="2400" kern="0" dirty="0">
              <a:gradFill>
                <a:gsLst>
                  <a:gs pos="0">
                    <a:srgbClr val="000000"/>
                  </a:gs>
                  <a:gs pos="100000">
                    <a:srgbClr val="000000"/>
                  </a:gs>
                </a:gsLst>
                <a:lin ang="5400000" scaled="0"/>
              </a:gradFill>
              <a:latin typeface="Segoe"/>
            </a:endParaRPr>
          </a:p>
        </p:txBody>
      </p:sp>
      <p:sp>
        <p:nvSpPr>
          <p:cNvPr id="24" name="Rectangle 58"/>
          <p:cNvSpPr/>
          <p:nvPr/>
        </p:nvSpPr>
        <p:spPr bwMode="auto">
          <a:xfrm>
            <a:off x="3112011" y="2973343"/>
            <a:ext cx="3896004" cy="950133"/>
          </a:xfrm>
          <a:prstGeom prst="rect">
            <a:avLst/>
          </a:prstGeom>
          <a:solidFill>
            <a:schemeClr val="bg1">
              <a:lumMod val="75000"/>
              <a:alpha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lIns="91428" tIns="45714" rIns="91428" bIns="45714"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23" fontAlgn="auto">
              <a:spcBef>
                <a:spcPts val="0"/>
              </a:spcBef>
              <a:spcAft>
                <a:spcPts val="0"/>
              </a:spcAft>
              <a:defRPr/>
            </a:pPr>
            <a:endParaRPr lang="en-US" sz="2400" kern="0" dirty="0">
              <a:gradFill>
                <a:gsLst>
                  <a:gs pos="0">
                    <a:srgbClr val="000000"/>
                  </a:gs>
                  <a:gs pos="100000">
                    <a:srgbClr val="000000"/>
                  </a:gs>
                </a:gsLst>
                <a:lin ang="5400000" scaled="0"/>
              </a:gradFill>
              <a:latin typeface="Segoe"/>
            </a:endParaRPr>
          </a:p>
        </p:txBody>
      </p:sp>
      <p:sp>
        <p:nvSpPr>
          <p:cNvPr id="25" name="Rectangle 59"/>
          <p:cNvSpPr/>
          <p:nvPr/>
        </p:nvSpPr>
        <p:spPr bwMode="auto">
          <a:xfrm>
            <a:off x="7324196" y="3962922"/>
            <a:ext cx="3889054" cy="991621"/>
          </a:xfrm>
          <a:prstGeom prst="rect">
            <a:avLst/>
          </a:prstGeom>
          <a:solidFill>
            <a:schemeClr val="bg1">
              <a:lumMod val="75000"/>
              <a:alpha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lIns="91428" tIns="45714" rIns="91428" bIns="45714"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23" fontAlgn="auto">
              <a:spcBef>
                <a:spcPts val="0"/>
              </a:spcBef>
              <a:spcAft>
                <a:spcPts val="0"/>
              </a:spcAft>
              <a:defRPr/>
            </a:pPr>
            <a:endParaRPr lang="en-US" sz="2400" kern="0" dirty="0">
              <a:gradFill>
                <a:gsLst>
                  <a:gs pos="0">
                    <a:srgbClr val="000000"/>
                  </a:gs>
                  <a:gs pos="100000">
                    <a:srgbClr val="000000"/>
                  </a:gs>
                </a:gsLst>
                <a:lin ang="5400000" scaled="0"/>
              </a:gradFill>
              <a:latin typeface="Segoe"/>
            </a:endParaRPr>
          </a:p>
        </p:txBody>
      </p:sp>
      <p:sp>
        <p:nvSpPr>
          <p:cNvPr id="26" name="Rectangle 60"/>
          <p:cNvSpPr/>
          <p:nvPr/>
        </p:nvSpPr>
        <p:spPr bwMode="auto">
          <a:xfrm>
            <a:off x="3112011" y="3962921"/>
            <a:ext cx="3896004" cy="991620"/>
          </a:xfrm>
          <a:prstGeom prst="rect">
            <a:avLst/>
          </a:prstGeom>
          <a:solidFill>
            <a:schemeClr val="bg1">
              <a:lumMod val="75000"/>
              <a:alpha val="7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txBody>
          <a:bodyPr lIns="91428" tIns="45714" rIns="91428" bIns="45714"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23" fontAlgn="auto">
              <a:spcBef>
                <a:spcPts val="0"/>
              </a:spcBef>
              <a:spcAft>
                <a:spcPts val="0"/>
              </a:spcAft>
              <a:defRPr/>
            </a:pPr>
            <a:endParaRPr lang="en-US" sz="2400" kern="0" dirty="0">
              <a:gradFill>
                <a:gsLst>
                  <a:gs pos="0">
                    <a:srgbClr val="000000"/>
                  </a:gs>
                  <a:gs pos="100000">
                    <a:srgbClr val="000000"/>
                  </a:gs>
                </a:gsLst>
                <a:lin ang="5400000" scaled="0"/>
              </a:gradFill>
              <a:latin typeface="Segoe"/>
            </a:endParaRPr>
          </a:p>
        </p:txBody>
      </p:sp>
      <p:sp>
        <p:nvSpPr>
          <p:cNvPr id="27" name="Pie 61"/>
          <p:cNvSpPr/>
          <p:nvPr/>
        </p:nvSpPr>
        <p:spPr>
          <a:xfrm>
            <a:off x="5934075" y="2706688"/>
            <a:ext cx="1225550" cy="1225550"/>
          </a:xfrm>
          <a:prstGeom prst="pieWedge">
            <a:avLst/>
          </a:prstGeom>
          <a:solidFill>
            <a:srgbClr val="DFB003"/>
          </a:solidFill>
          <a:ln w="6350">
            <a:solidFill>
              <a:srgbClr val="000000">
                <a:alpha val="31000"/>
              </a:srgbClr>
            </a:solidFill>
            <a:round/>
            <a:headEnd/>
            <a:tailEnd/>
          </a:ln>
        </p:spPr>
        <p:txBody>
          <a:bodyPr lIns="68586" tIns="34294" rIns="68586" bIns="34294"/>
          <a:lstStyle/>
          <a:p>
            <a:pPr defTabSz="685862" fontAlgn="auto">
              <a:spcBef>
                <a:spcPts val="0"/>
              </a:spcBef>
              <a:spcAft>
                <a:spcPts val="0"/>
              </a:spcAft>
              <a:defRPr/>
            </a:pPr>
            <a:endParaRPr lang="en-US" kern="0">
              <a:solidFill>
                <a:sysClr val="windowText" lastClr="000000"/>
              </a:solidFill>
              <a:latin typeface="+mn-lt"/>
              <a:ea typeface="+mn-ea"/>
            </a:endParaRPr>
          </a:p>
        </p:txBody>
      </p:sp>
      <p:sp>
        <p:nvSpPr>
          <p:cNvPr id="28" name="Pie 62"/>
          <p:cNvSpPr/>
          <p:nvPr/>
        </p:nvSpPr>
        <p:spPr>
          <a:xfrm rot="5400000">
            <a:off x="7177088" y="2706688"/>
            <a:ext cx="1225550" cy="1225550"/>
          </a:xfrm>
          <a:prstGeom prst="pieWedge">
            <a:avLst/>
          </a:prstGeom>
          <a:solidFill>
            <a:srgbClr val="006A8C"/>
          </a:solidFill>
          <a:ln w="6350" cap="flat">
            <a:solidFill>
              <a:srgbClr val="000000">
                <a:alpha val="31000"/>
              </a:srgbClr>
            </a:solidFill>
            <a:prstDash val="solid"/>
            <a:miter lim="800000"/>
            <a:headEnd/>
            <a:tailEnd/>
          </a:ln>
        </p:spPr>
        <p:txBody>
          <a:bodyPr lIns="68586" tIns="34294" rIns="68586" bIns="34294"/>
          <a:lstStyle/>
          <a:p>
            <a:pPr defTabSz="685862" fontAlgn="auto">
              <a:spcBef>
                <a:spcPts val="0"/>
              </a:spcBef>
              <a:spcAft>
                <a:spcPts val="0"/>
              </a:spcAft>
              <a:defRPr/>
            </a:pPr>
            <a:endParaRPr lang="en-US" kern="0">
              <a:solidFill>
                <a:sysClr val="windowText" lastClr="000000"/>
              </a:solidFill>
              <a:latin typeface="+mn-lt"/>
              <a:ea typeface="+mn-ea"/>
            </a:endParaRPr>
          </a:p>
        </p:txBody>
      </p:sp>
      <p:sp>
        <p:nvSpPr>
          <p:cNvPr id="29" name="Pie 67"/>
          <p:cNvSpPr/>
          <p:nvPr/>
        </p:nvSpPr>
        <p:spPr>
          <a:xfrm rot="10800000">
            <a:off x="7177088" y="3952875"/>
            <a:ext cx="1225550" cy="1225550"/>
          </a:xfrm>
          <a:prstGeom prst="pieWedge">
            <a:avLst/>
          </a:prstGeom>
          <a:solidFill>
            <a:srgbClr val="AA4B5C"/>
          </a:solidFill>
          <a:ln w="6350" cap="flat">
            <a:solidFill>
              <a:srgbClr val="000000">
                <a:alpha val="31000"/>
              </a:srgbClr>
            </a:solidFill>
            <a:prstDash val="solid"/>
            <a:miter lim="800000"/>
            <a:headEnd/>
            <a:tailEnd/>
          </a:ln>
        </p:spPr>
        <p:txBody>
          <a:bodyPr lIns="68586" tIns="34294" rIns="68586" bIns="34294"/>
          <a:lstStyle/>
          <a:p>
            <a:pPr defTabSz="685862" fontAlgn="auto">
              <a:spcBef>
                <a:spcPts val="0"/>
              </a:spcBef>
              <a:spcAft>
                <a:spcPts val="0"/>
              </a:spcAft>
              <a:defRPr/>
            </a:pPr>
            <a:endParaRPr lang="en-US" kern="0">
              <a:solidFill>
                <a:sysClr val="windowText" lastClr="000000"/>
              </a:solidFill>
              <a:latin typeface="+mn-lt"/>
              <a:ea typeface="+mn-ea"/>
            </a:endParaRPr>
          </a:p>
        </p:txBody>
      </p:sp>
      <p:sp>
        <p:nvSpPr>
          <p:cNvPr id="30" name="Pie 69"/>
          <p:cNvSpPr/>
          <p:nvPr/>
        </p:nvSpPr>
        <p:spPr>
          <a:xfrm rot="16200000">
            <a:off x="5934075" y="3952875"/>
            <a:ext cx="1225550" cy="1225550"/>
          </a:xfrm>
          <a:prstGeom prst="pieWedge">
            <a:avLst/>
          </a:prstGeom>
          <a:solidFill>
            <a:srgbClr val="A0CD4F"/>
          </a:solidFill>
          <a:ln w="6350">
            <a:solidFill>
              <a:srgbClr val="000000">
                <a:alpha val="31000"/>
              </a:srgbClr>
            </a:solidFill>
            <a:round/>
            <a:headEnd/>
            <a:tailEnd/>
          </a:ln>
        </p:spPr>
        <p:txBody>
          <a:bodyPr lIns="68586" tIns="34294" rIns="68586" bIns="34294"/>
          <a:lstStyle/>
          <a:p>
            <a:pPr defTabSz="685862" fontAlgn="auto">
              <a:spcBef>
                <a:spcPts val="0"/>
              </a:spcBef>
              <a:spcAft>
                <a:spcPts val="0"/>
              </a:spcAft>
              <a:defRPr/>
            </a:pPr>
            <a:endParaRPr lang="en-US" kern="0">
              <a:solidFill>
                <a:sysClr val="windowText" lastClr="000000"/>
              </a:solidFill>
              <a:latin typeface="+mn-lt"/>
              <a:ea typeface="+mn-ea"/>
            </a:endParaRPr>
          </a:p>
        </p:txBody>
      </p:sp>
      <p:sp>
        <p:nvSpPr>
          <p:cNvPr id="64532" name="TextBox 45"/>
          <p:cNvSpPr txBox="1">
            <a:spLocks noChangeArrowheads="1"/>
          </p:cNvSpPr>
          <p:nvPr/>
        </p:nvSpPr>
        <p:spPr bwMode="auto">
          <a:xfrm>
            <a:off x="6294438" y="3044825"/>
            <a:ext cx="641350" cy="347663"/>
          </a:xfrm>
          <a:prstGeom prst="rect">
            <a:avLst/>
          </a:prstGeom>
          <a:noFill/>
          <a:ln w="9525">
            <a:noFill/>
            <a:miter lim="800000"/>
            <a:headEnd/>
            <a:tailEnd/>
          </a:ln>
        </p:spPr>
        <p:txBody>
          <a:bodyPr wrap="none" lIns="0" tIns="0" rIns="0" bIns="0"/>
          <a:lstStyle/>
          <a:p>
            <a:pPr algn="r" defTabSz="912813">
              <a:lnSpc>
                <a:spcPct val="125000"/>
              </a:lnSpc>
            </a:pPr>
            <a:r>
              <a:rPr lang="zh-CN" altLang="en-US" sz="1600">
                <a:solidFill>
                  <a:schemeClr val="bg1"/>
                </a:solidFill>
                <a:latin typeface="微软雅黑"/>
                <a:ea typeface="微软雅黑"/>
                <a:cs typeface="微软雅黑"/>
              </a:rPr>
              <a:t>组织</a:t>
            </a:r>
            <a:endParaRPr lang="en-US" altLang="zh-CN" sz="1600">
              <a:solidFill>
                <a:schemeClr val="bg1"/>
              </a:solidFill>
              <a:latin typeface="微软雅黑"/>
              <a:ea typeface="微软雅黑"/>
              <a:cs typeface="微软雅黑"/>
            </a:endParaRPr>
          </a:p>
          <a:p>
            <a:pPr algn="r" defTabSz="912813">
              <a:lnSpc>
                <a:spcPct val="125000"/>
              </a:lnSpc>
            </a:pPr>
            <a:r>
              <a:rPr lang="zh-CN" altLang="en-US" sz="1600">
                <a:solidFill>
                  <a:schemeClr val="bg1"/>
                </a:solidFill>
                <a:latin typeface="微软雅黑"/>
                <a:ea typeface="微软雅黑"/>
                <a:cs typeface="微软雅黑"/>
              </a:rPr>
              <a:t>分析法</a:t>
            </a:r>
            <a:endParaRPr lang="en-US" sz="1600">
              <a:solidFill>
                <a:schemeClr val="bg1"/>
              </a:solidFill>
              <a:latin typeface="微软雅黑"/>
              <a:ea typeface="微软雅黑"/>
              <a:cs typeface="微软雅黑"/>
            </a:endParaRPr>
          </a:p>
        </p:txBody>
      </p:sp>
      <p:sp>
        <p:nvSpPr>
          <p:cNvPr id="64533" name="TextBox 46"/>
          <p:cNvSpPr txBox="1">
            <a:spLocks noChangeArrowheads="1"/>
          </p:cNvSpPr>
          <p:nvPr/>
        </p:nvSpPr>
        <p:spPr bwMode="auto">
          <a:xfrm>
            <a:off x="7440613" y="3044825"/>
            <a:ext cx="765175" cy="263525"/>
          </a:xfrm>
          <a:prstGeom prst="rect">
            <a:avLst/>
          </a:prstGeom>
          <a:noFill/>
          <a:ln w="9525">
            <a:noFill/>
            <a:miter lim="800000"/>
            <a:headEnd/>
            <a:tailEnd/>
          </a:ln>
        </p:spPr>
        <p:txBody>
          <a:bodyPr wrap="none" lIns="0" tIns="0" rIns="0" bIns="0"/>
          <a:lstStyle/>
          <a:p>
            <a:pPr defTabSz="912813">
              <a:lnSpc>
                <a:spcPct val="125000"/>
              </a:lnSpc>
            </a:pPr>
            <a:r>
              <a:rPr lang="zh-CN" altLang="en-US" sz="1600">
                <a:solidFill>
                  <a:schemeClr val="bg1"/>
                </a:solidFill>
                <a:latin typeface="微软雅黑"/>
                <a:ea typeface="微软雅黑"/>
                <a:cs typeface="微软雅黑"/>
              </a:rPr>
              <a:t>关键</a:t>
            </a:r>
            <a:endParaRPr lang="en-US" altLang="zh-CN" sz="1600">
              <a:solidFill>
                <a:schemeClr val="bg1"/>
              </a:solidFill>
              <a:latin typeface="微软雅黑"/>
              <a:ea typeface="微软雅黑"/>
              <a:cs typeface="微软雅黑"/>
            </a:endParaRPr>
          </a:p>
          <a:p>
            <a:pPr defTabSz="912813">
              <a:lnSpc>
                <a:spcPct val="125000"/>
              </a:lnSpc>
            </a:pPr>
            <a:r>
              <a:rPr lang="zh-CN" altLang="en-US" sz="1600">
                <a:solidFill>
                  <a:schemeClr val="bg1"/>
                </a:solidFill>
                <a:latin typeface="微软雅黑"/>
                <a:ea typeface="微软雅黑"/>
                <a:cs typeface="微软雅黑"/>
              </a:rPr>
              <a:t>使命法</a:t>
            </a:r>
            <a:endParaRPr lang="en-US" sz="1600">
              <a:solidFill>
                <a:schemeClr val="bg1"/>
              </a:solidFill>
              <a:latin typeface="微软雅黑"/>
              <a:ea typeface="微软雅黑"/>
              <a:cs typeface="微软雅黑"/>
            </a:endParaRPr>
          </a:p>
        </p:txBody>
      </p:sp>
      <p:sp>
        <p:nvSpPr>
          <p:cNvPr id="64534" name="TextBox 47"/>
          <p:cNvSpPr txBox="1">
            <a:spLocks noChangeArrowheads="1"/>
          </p:cNvSpPr>
          <p:nvPr/>
        </p:nvSpPr>
        <p:spPr bwMode="auto">
          <a:xfrm>
            <a:off x="6169025" y="4211638"/>
            <a:ext cx="766763" cy="263525"/>
          </a:xfrm>
          <a:prstGeom prst="rect">
            <a:avLst/>
          </a:prstGeom>
          <a:noFill/>
          <a:ln w="9525">
            <a:noFill/>
            <a:miter lim="800000"/>
            <a:headEnd/>
            <a:tailEnd/>
          </a:ln>
        </p:spPr>
        <p:txBody>
          <a:bodyPr wrap="none" lIns="0" tIns="0" rIns="0" bIns="0"/>
          <a:lstStyle/>
          <a:p>
            <a:pPr algn="r" defTabSz="912813">
              <a:lnSpc>
                <a:spcPct val="125000"/>
              </a:lnSpc>
            </a:pPr>
            <a:r>
              <a:rPr lang="zh-CN" altLang="en-US" sz="1600">
                <a:solidFill>
                  <a:schemeClr val="bg1"/>
                </a:solidFill>
                <a:latin typeface="微软雅黑"/>
                <a:ea typeface="微软雅黑"/>
                <a:cs typeface="微软雅黑"/>
              </a:rPr>
              <a:t>流程</a:t>
            </a:r>
            <a:endParaRPr lang="en-US" altLang="zh-CN" sz="1600">
              <a:solidFill>
                <a:schemeClr val="bg1"/>
              </a:solidFill>
              <a:latin typeface="微软雅黑"/>
              <a:ea typeface="微软雅黑"/>
              <a:cs typeface="微软雅黑"/>
            </a:endParaRPr>
          </a:p>
          <a:p>
            <a:pPr algn="r" defTabSz="912813">
              <a:lnSpc>
                <a:spcPct val="125000"/>
              </a:lnSpc>
            </a:pPr>
            <a:r>
              <a:rPr lang="zh-CN" altLang="en-US" sz="1600">
                <a:solidFill>
                  <a:schemeClr val="bg1"/>
                </a:solidFill>
                <a:latin typeface="微软雅黑"/>
                <a:ea typeface="微软雅黑"/>
                <a:cs typeface="微软雅黑"/>
              </a:rPr>
              <a:t>优化法</a:t>
            </a:r>
            <a:endParaRPr lang="en-US" sz="1600">
              <a:solidFill>
                <a:schemeClr val="bg1"/>
              </a:solidFill>
              <a:latin typeface="微软雅黑"/>
              <a:ea typeface="微软雅黑"/>
              <a:cs typeface="微软雅黑"/>
            </a:endParaRPr>
          </a:p>
        </p:txBody>
      </p:sp>
      <p:sp>
        <p:nvSpPr>
          <p:cNvPr id="64535" name="TextBox 48"/>
          <p:cNvSpPr txBox="1">
            <a:spLocks noChangeArrowheads="1"/>
          </p:cNvSpPr>
          <p:nvPr/>
        </p:nvSpPr>
        <p:spPr bwMode="auto">
          <a:xfrm>
            <a:off x="7440613" y="4211638"/>
            <a:ext cx="863600" cy="249237"/>
          </a:xfrm>
          <a:prstGeom prst="rect">
            <a:avLst/>
          </a:prstGeom>
          <a:noFill/>
          <a:ln w="9525">
            <a:noFill/>
            <a:miter lim="800000"/>
            <a:headEnd/>
            <a:tailEnd/>
          </a:ln>
        </p:spPr>
        <p:txBody>
          <a:bodyPr wrap="none" lIns="0" tIns="0" rIns="0" bIns="0"/>
          <a:lstStyle/>
          <a:p>
            <a:pPr defTabSz="912813">
              <a:lnSpc>
                <a:spcPct val="125000"/>
              </a:lnSpc>
            </a:pPr>
            <a:r>
              <a:rPr lang="zh-CN" altLang="en-US" sz="1600">
                <a:solidFill>
                  <a:schemeClr val="bg1"/>
                </a:solidFill>
                <a:latin typeface="微软雅黑"/>
                <a:ea typeface="微软雅黑"/>
                <a:cs typeface="微软雅黑"/>
              </a:rPr>
              <a:t>标杆</a:t>
            </a:r>
            <a:endParaRPr lang="en-US" altLang="zh-CN" sz="1600">
              <a:solidFill>
                <a:schemeClr val="bg1"/>
              </a:solidFill>
              <a:latin typeface="微软雅黑"/>
              <a:ea typeface="微软雅黑"/>
              <a:cs typeface="微软雅黑"/>
            </a:endParaRPr>
          </a:p>
          <a:p>
            <a:pPr defTabSz="912813">
              <a:lnSpc>
                <a:spcPct val="125000"/>
              </a:lnSpc>
            </a:pPr>
            <a:r>
              <a:rPr lang="zh-CN" altLang="en-US" sz="1600">
                <a:solidFill>
                  <a:schemeClr val="bg1"/>
                </a:solidFill>
                <a:latin typeface="微软雅黑"/>
                <a:ea typeface="微软雅黑"/>
                <a:cs typeface="微软雅黑"/>
              </a:rPr>
              <a:t>对照法</a:t>
            </a:r>
            <a:endParaRPr lang="en-US" sz="1600">
              <a:solidFill>
                <a:schemeClr val="bg1"/>
              </a:solidFill>
              <a:latin typeface="微软雅黑"/>
              <a:ea typeface="微软雅黑"/>
              <a:cs typeface="微软雅黑"/>
            </a:endParaRPr>
          </a:p>
        </p:txBody>
      </p:sp>
      <p:sp>
        <p:nvSpPr>
          <p:cNvPr id="35" name="Freeform 76"/>
          <p:cNvSpPr>
            <a:spLocks/>
          </p:cNvSpPr>
          <p:nvPr/>
        </p:nvSpPr>
        <p:spPr bwMode="auto">
          <a:xfrm>
            <a:off x="6731000" y="3509963"/>
            <a:ext cx="874713" cy="873125"/>
          </a:xfrm>
          <a:custGeom>
            <a:avLst/>
            <a:gdLst>
              <a:gd name="T0" fmla="*/ 327 w 352"/>
              <a:gd name="T1" fmla="*/ 131 h 352"/>
              <a:gd name="T2" fmla="*/ 221 w 352"/>
              <a:gd name="T3" fmla="*/ 327 h 352"/>
              <a:gd name="T4" fmla="*/ 25 w 352"/>
              <a:gd name="T5" fmla="*/ 221 h 352"/>
              <a:gd name="T6" fmla="*/ 131 w 352"/>
              <a:gd name="T7" fmla="*/ 25 h 352"/>
              <a:gd name="T8" fmla="*/ 327 w 352"/>
              <a:gd name="T9" fmla="*/ 131 h 352"/>
            </a:gdLst>
            <a:ahLst/>
            <a:cxnLst>
              <a:cxn ang="0">
                <a:pos x="T0" y="T1"/>
              </a:cxn>
              <a:cxn ang="0">
                <a:pos x="T2" y="T3"/>
              </a:cxn>
              <a:cxn ang="0">
                <a:pos x="T4" y="T5"/>
              </a:cxn>
              <a:cxn ang="0">
                <a:pos x="T6" y="T7"/>
              </a:cxn>
              <a:cxn ang="0">
                <a:pos x="T8" y="T9"/>
              </a:cxn>
            </a:cxnLst>
            <a:rect l="0" t="0" r="r" b="b"/>
            <a:pathLst>
              <a:path w="352" h="352">
                <a:moveTo>
                  <a:pt x="327" y="131"/>
                </a:moveTo>
                <a:cubicBezTo>
                  <a:pt x="352" y="215"/>
                  <a:pt x="304" y="303"/>
                  <a:pt x="221" y="327"/>
                </a:cubicBezTo>
                <a:cubicBezTo>
                  <a:pt x="137" y="352"/>
                  <a:pt x="49" y="304"/>
                  <a:pt x="25" y="221"/>
                </a:cubicBezTo>
                <a:cubicBezTo>
                  <a:pt x="0" y="137"/>
                  <a:pt x="48" y="49"/>
                  <a:pt x="131" y="25"/>
                </a:cubicBezTo>
                <a:cubicBezTo>
                  <a:pt x="215" y="0"/>
                  <a:pt x="303" y="48"/>
                  <a:pt x="327" y="131"/>
                </a:cubicBezTo>
                <a:close/>
              </a:path>
            </a:pathLst>
          </a:custGeom>
          <a:ln>
            <a:solidFill>
              <a:srgbClr val="99CC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28" tIns="45714" rIns="91428" bIns="45714"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23" fontAlgn="auto">
              <a:spcBef>
                <a:spcPts val="0"/>
              </a:spcBef>
              <a:spcAft>
                <a:spcPts val="0"/>
              </a:spcAft>
              <a:defRPr/>
            </a:pPr>
            <a:r>
              <a:rPr lang="zh-CN" altLang="en-US" b="1" kern="0" dirty="0" smtClean="0">
                <a:solidFill>
                  <a:srgbClr val="FF3C00"/>
                </a:solidFill>
                <a:latin typeface="微软雅黑" panose="020B0503020204020204" pitchFamily="34" charset="-122"/>
                <a:ea typeface="微软雅黑" panose="020B0503020204020204" pitchFamily="34" charset="-122"/>
              </a:rPr>
              <a:t>定岗</a:t>
            </a:r>
            <a:endParaRPr lang="en-US" b="1" kern="0" dirty="0">
              <a:solidFill>
                <a:srgbClr val="FF3C00"/>
              </a:solidFill>
              <a:latin typeface="微软雅黑" panose="020B0503020204020204" pitchFamily="34" charset="-122"/>
              <a:ea typeface="微软雅黑" panose="020B0503020204020204" pitchFamily="34" charset="-122"/>
            </a:endParaRPr>
          </a:p>
        </p:txBody>
      </p:sp>
      <p:sp>
        <p:nvSpPr>
          <p:cNvPr id="37" name="Text Box 4"/>
          <p:cNvSpPr txBox="1">
            <a:spLocks noChangeArrowheads="1"/>
          </p:cNvSpPr>
          <p:nvPr/>
        </p:nvSpPr>
        <p:spPr bwMode="auto">
          <a:xfrm>
            <a:off x="3130550" y="3086100"/>
            <a:ext cx="2684463" cy="733425"/>
          </a:xfrm>
          <a:prstGeom prst="rect">
            <a:avLst/>
          </a:prstGeom>
          <a:noFill/>
          <a:ln w="9525" algn="ctr">
            <a:noFill/>
            <a:miter lim="800000"/>
            <a:headEnd/>
            <a:tailEnd/>
          </a:ln>
        </p:spPr>
        <p:txBody>
          <a:bodyPr lIns="69059" tIns="34531" rIns="69059" bIns="34531" anchor="ctr"/>
          <a:lstStyle/>
          <a:p>
            <a:pPr>
              <a:lnSpc>
                <a:spcPct val="150000"/>
              </a:lnSpc>
              <a:buClr>
                <a:srgbClr val="000000"/>
              </a:buClr>
              <a:buSzPct val="100000"/>
            </a:pPr>
            <a:r>
              <a:rPr lang="zh-CN" altLang="en-US" sz="1400">
                <a:solidFill>
                  <a:schemeClr val="bg1"/>
                </a:solidFill>
                <a:latin typeface="微软雅黑"/>
                <a:ea typeface="微软雅黑"/>
                <a:cs typeface="微软雅黑"/>
              </a:rPr>
              <a:t>根据组织结构和具体的业务流程需要，设计不同的岗位。</a:t>
            </a:r>
            <a:endParaRPr lang="en-US" sz="1400">
              <a:solidFill>
                <a:schemeClr val="bg1"/>
              </a:solidFill>
              <a:latin typeface="微软雅黑"/>
              <a:ea typeface="微软雅黑"/>
              <a:cs typeface="微软雅黑"/>
            </a:endParaRPr>
          </a:p>
        </p:txBody>
      </p:sp>
      <p:sp>
        <p:nvSpPr>
          <p:cNvPr id="38" name="Text Box 4"/>
          <p:cNvSpPr txBox="1">
            <a:spLocks noChangeArrowheads="1"/>
          </p:cNvSpPr>
          <p:nvPr/>
        </p:nvSpPr>
        <p:spPr bwMode="auto">
          <a:xfrm>
            <a:off x="8888413" y="3114675"/>
            <a:ext cx="2324100" cy="666750"/>
          </a:xfrm>
          <a:prstGeom prst="rect">
            <a:avLst/>
          </a:prstGeom>
          <a:noFill/>
          <a:ln w="9525" algn="ctr">
            <a:noFill/>
            <a:miter lim="800000"/>
            <a:headEnd/>
            <a:tailEnd/>
          </a:ln>
        </p:spPr>
        <p:txBody>
          <a:bodyPr lIns="69059" tIns="34531" rIns="69059" bIns="34531" anchor="ctr"/>
          <a:lstStyle/>
          <a:p>
            <a:pPr>
              <a:lnSpc>
                <a:spcPct val="150000"/>
              </a:lnSpc>
              <a:buClr>
                <a:srgbClr val="000000"/>
              </a:buClr>
              <a:buSzPct val="100000"/>
            </a:pPr>
            <a:r>
              <a:rPr lang="zh-CN" altLang="en-US" sz="1400">
                <a:solidFill>
                  <a:schemeClr val="bg1"/>
                </a:solidFill>
                <a:latin typeface="微软雅黑"/>
                <a:ea typeface="微软雅黑"/>
                <a:cs typeface="微软雅黑"/>
              </a:rPr>
              <a:t>岗位设计仅仅集中于对组织的成功起关键作用的岗位。</a:t>
            </a:r>
            <a:endParaRPr lang="en-US" sz="1400">
              <a:solidFill>
                <a:schemeClr val="bg1"/>
              </a:solidFill>
              <a:latin typeface="微软雅黑"/>
              <a:ea typeface="微软雅黑"/>
              <a:cs typeface="微软雅黑"/>
            </a:endParaRPr>
          </a:p>
        </p:txBody>
      </p:sp>
      <p:sp>
        <p:nvSpPr>
          <p:cNvPr id="39" name="Text Box 4"/>
          <p:cNvSpPr txBox="1">
            <a:spLocks noChangeArrowheads="1"/>
          </p:cNvSpPr>
          <p:nvPr/>
        </p:nvSpPr>
        <p:spPr bwMode="auto">
          <a:xfrm>
            <a:off x="8888413" y="4048125"/>
            <a:ext cx="2324100" cy="671513"/>
          </a:xfrm>
          <a:prstGeom prst="rect">
            <a:avLst/>
          </a:prstGeom>
          <a:noFill/>
          <a:ln w="9525" algn="ctr">
            <a:noFill/>
            <a:miter lim="800000"/>
            <a:headEnd/>
            <a:tailEnd/>
          </a:ln>
        </p:spPr>
        <p:txBody>
          <a:bodyPr lIns="69059" tIns="34531" rIns="69059" bIns="34531" anchor="ctr"/>
          <a:lstStyle/>
          <a:p>
            <a:pPr>
              <a:lnSpc>
                <a:spcPct val="150000"/>
              </a:lnSpc>
              <a:buClr>
                <a:srgbClr val="000000"/>
              </a:buClr>
              <a:buSzPct val="100000"/>
            </a:pPr>
            <a:r>
              <a:rPr lang="zh-CN" altLang="en-US" sz="1400">
                <a:solidFill>
                  <a:schemeClr val="bg1"/>
                </a:solidFill>
                <a:latin typeface="微软雅黑"/>
                <a:ea typeface="微软雅黑"/>
                <a:cs typeface="微软雅黑"/>
              </a:rPr>
              <a:t>参照本行业典型企业现时的岗位设置进行设计。</a:t>
            </a:r>
            <a:endParaRPr lang="en-US" sz="1400">
              <a:solidFill>
                <a:schemeClr val="bg1"/>
              </a:solidFill>
              <a:latin typeface="微软雅黑"/>
              <a:ea typeface="微软雅黑"/>
              <a:cs typeface="微软雅黑"/>
            </a:endParaRPr>
          </a:p>
        </p:txBody>
      </p:sp>
      <p:sp>
        <p:nvSpPr>
          <p:cNvPr id="40" name="Text Box 4"/>
          <p:cNvSpPr txBox="1">
            <a:spLocks noChangeArrowheads="1"/>
          </p:cNvSpPr>
          <p:nvPr/>
        </p:nvSpPr>
        <p:spPr bwMode="auto">
          <a:xfrm>
            <a:off x="3130550" y="4051300"/>
            <a:ext cx="2652713" cy="668338"/>
          </a:xfrm>
          <a:prstGeom prst="rect">
            <a:avLst/>
          </a:prstGeom>
          <a:noFill/>
          <a:ln w="9525" algn="ctr">
            <a:noFill/>
            <a:miter lim="800000"/>
            <a:headEnd/>
            <a:tailEnd/>
          </a:ln>
        </p:spPr>
        <p:txBody>
          <a:bodyPr lIns="69059" tIns="34531" rIns="69059" bIns="34531" anchor="ctr"/>
          <a:lstStyle/>
          <a:p>
            <a:pPr>
              <a:lnSpc>
                <a:spcPct val="150000"/>
              </a:lnSpc>
              <a:buClr>
                <a:srgbClr val="000000"/>
              </a:buClr>
              <a:buSzPct val="100000"/>
            </a:pPr>
            <a:r>
              <a:rPr lang="zh-CN" altLang="en-US" sz="1400">
                <a:solidFill>
                  <a:schemeClr val="bg1"/>
                </a:solidFill>
                <a:latin typeface="微软雅黑"/>
                <a:ea typeface="微软雅黑"/>
                <a:cs typeface="微软雅黑"/>
              </a:rPr>
              <a:t>根据新的系统或新的流程对岗位进行优化。</a:t>
            </a:r>
            <a:endParaRPr lang="en-US" sz="1400">
              <a:solidFill>
                <a:schemeClr val="bg1"/>
              </a:solidFill>
              <a:latin typeface="微软雅黑"/>
              <a:ea typeface="微软雅黑"/>
              <a:cs typeface="微软雅黑"/>
            </a:endParaRPr>
          </a:p>
        </p:txBody>
      </p:sp>
      <p:sp>
        <p:nvSpPr>
          <p:cNvPr id="52" name="TextBox 21"/>
          <p:cNvSpPr txBox="1">
            <a:spLocks noChangeAspect="1"/>
          </p:cNvSpPr>
          <p:nvPr/>
        </p:nvSpPr>
        <p:spPr>
          <a:xfrm rot="21420000">
            <a:off x="5738063" y="2484593"/>
            <a:ext cx="2886406" cy="2887684"/>
          </a:xfrm>
          <a:prstGeom prst="rect">
            <a:avLst/>
          </a:prstGeom>
          <a:noFill/>
        </p:spPr>
        <p:txBody>
          <a:bodyPr spcFirstLastPara="1" wrap="none" lIns="0" tIns="0" rIns="0" bIns="0">
            <a:prstTxWarp prst="textArchDown">
              <a:avLst>
                <a:gd name="adj" fmla="val 21557196"/>
              </a:avLst>
            </a:prstTxWarp>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85835" fontAlgn="auto">
              <a:spcBef>
                <a:spcPts val="0"/>
              </a:spcBef>
              <a:spcAft>
                <a:spcPts val="0"/>
              </a:spcAft>
              <a:defRPr/>
            </a:pPr>
            <a:r>
              <a:rPr lang="zh-CN" altLang="en-US" sz="1600" b="1" spc="100" dirty="0" smtClean="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怎样定岗？</a:t>
            </a:r>
            <a:endParaRPr lang="en-US" sz="1600" b="1" spc="10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6" decel="10000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图片 5"/>
          <p:cNvPicPr>
            <a:picLocks noChangeAspect="1"/>
          </p:cNvPicPr>
          <p:nvPr/>
        </p:nvPicPr>
        <p:blipFill>
          <a:blip r:embed="rId2"/>
          <a:srcRect t="6863" b="8328"/>
          <a:stretch>
            <a:fillRect/>
          </a:stretch>
        </p:blipFill>
        <p:spPr bwMode="auto">
          <a:xfrm>
            <a:off x="1633538" y="1773238"/>
            <a:ext cx="9513887" cy="3816350"/>
          </a:xfrm>
          <a:prstGeom prst="rect">
            <a:avLst/>
          </a:prstGeom>
          <a:noFill/>
          <a:ln w="19050">
            <a:solidFill>
              <a:srgbClr val="99CC00"/>
            </a:solidFill>
            <a:miter lim="800000"/>
            <a:headEnd/>
            <a:tailEnd/>
          </a:ln>
        </p:spPr>
      </p:pic>
      <p:sp>
        <p:nvSpPr>
          <p:cNvPr id="7" name="TextBox 6"/>
          <p:cNvSpPr txBox="1"/>
          <p:nvPr/>
        </p:nvSpPr>
        <p:spPr>
          <a:xfrm>
            <a:off x="1560513" y="5751513"/>
            <a:ext cx="9586912" cy="701675"/>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定编就是对确定的岗位进行各类人员的数量及素质配备。定编定员与岗位设计是密切相关的，岗位确定过程本身就包括工作量的确定，也就包括了对基本的上岗人员数量和素质要求的确定。</a:t>
            </a:r>
          </a:p>
        </p:txBody>
      </p:sp>
      <p:cxnSp>
        <p:nvCxnSpPr>
          <p:cNvPr id="8" name="直接连接符 7"/>
          <p:cNvCxnSpPr>
            <a:cxnSpLocks noChangeShapeType="1"/>
          </p:cNvCxnSpPr>
          <p:nvPr/>
        </p:nvCxnSpPr>
        <p:spPr bwMode="auto">
          <a:xfrm>
            <a:off x="1633538" y="6524625"/>
            <a:ext cx="9513887" cy="0"/>
          </a:xfrm>
          <a:prstGeom prst="line">
            <a:avLst/>
          </a:prstGeom>
          <a:noFill/>
          <a:ln w="12700" cap="rnd" algn="ctr">
            <a:solidFill>
              <a:srgbClr val="99CC00"/>
            </a:solidFill>
            <a:prstDash val="sysDash"/>
            <a:round/>
            <a:headEnd type="oval" w="med" len="med"/>
            <a:tailEnd type="oval" w="med" len="med"/>
          </a:ln>
        </p:spPr>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a:grpSpLocks/>
          </p:cNvGrpSpPr>
          <p:nvPr/>
        </p:nvGrpSpPr>
        <p:grpSpPr bwMode="auto">
          <a:xfrm>
            <a:off x="1611313" y="2373313"/>
            <a:ext cx="2614612" cy="2887662"/>
            <a:chOff x="1052128" y="1710324"/>
            <a:chExt cx="2613372" cy="2887516"/>
          </a:xfrm>
        </p:grpSpPr>
        <p:sp>
          <p:nvSpPr>
            <p:cNvPr id="24" name="矩形 23"/>
            <p:cNvSpPr/>
            <p:nvPr/>
          </p:nvSpPr>
          <p:spPr>
            <a:xfrm>
              <a:off x="1052128" y="3059631"/>
              <a:ext cx="2556249" cy="1538209"/>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Rectangle 17"/>
            <p:cNvSpPr/>
            <p:nvPr/>
          </p:nvSpPr>
          <p:spPr bwMode="auto">
            <a:xfrm>
              <a:off x="1052128" y="1710324"/>
              <a:ext cx="2556249" cy="1279460"/>
            </a:xfrm>
            <a:prstGeom prst="rect">
              <a:avLst/>
            </a:prstGeom>
            <a:solidFill>
              <a:srgbClr val="99C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684213"/>
              <a:endParaRPr lang="en-US" altLang="zh-CN" sz="1700">
                <a:solidFill>
                  <a:srgbClr val="FFFFFF"/>
                </a:solidFill>
                <a:cs typeface="Segoe UI" pitchFamily="34" charset="0"/>
              </a:endParaRPr>
            </a:p>
          </p:txBody>
        </p:sp>
        <p:sp>
          <p:nvSpPr>
            <p:cNvPr id="26" name="Content Placeholder 4"/>
            <p:cNvSpPr txBox="1">
              <a:spLocks/>
            </p:cNvSpPr>
            <p:nvPr/>
          </p:nvSpPr>
          <p:spPr>
            <a:xfrm>
              <a:off x="1289237" y="2183576"/>
              <a:ext cx="2088231" cy="332399"/>
            </a:xfrm>
            <a:prstGeom prst="rect">
              <a:avLst/>
            </a:prstGeom>
          </p:spPr>
          <p:txBody>
            <a:bodyPr lIns="0" tIns="0" rIns="0" bIns="0" anchor="ctr">
              <a:spAutoFit/>
            </a:bodyPr>
            <a:lstStyle>
              <a:lvl1pPr marL="347914" indent="-347914"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fontAlgn="auto">
                <a:spcAft>
                  <a:spcPts val="0"/>
                </a:spcAft>
                <a:buFontTx/>
                <a:buNone/>
                <a:defRPr/>
              </a:pPr>
              <a:r>
                <a:rPr lang="zh-CN" altLang="en-US" sz="2400" dirty="0" smtClean="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以目标为中心</a:t>
              </a:r>
              <a:endParaRPr lang="en-US" sz="240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6581" name="Text Box 44"/>
            <p:cNvSpPr txBox="1">
              <a:spLocks noChangeArrowheads="1"/>
            </p:cNvSpPr>
            <p:nvPr/>
          </p:nvSpPr>
          <p:spPr bwMode="auto">
            <a:xfrm>
              <a:off x="1129035" y="3151826"/>
              <a:ext cx="2536465" cy="1387688"/>
            </a:xfrm>
            <a:prstGeom prst="rect">
              <a:avLst/>
            </a:prstGeom>
            <a:noFill/>
            <a:ln w="9525">
              <a:noFill/>
              <a:miter lim="800000"/>
              <a:headEnd/>
              <a:tailEnd/>
            </a:ln>
          </p:spPr>
          <p:txBody>
            <a:bodyPr>
              <a:spAutoFit/>
            </a:bodyPr>
            <a:lstStyle/>
            <a:p>
              <a:pPr defTabSz="720725">
                <a:lnSpc>
                  <a:spcPct val="135000"/>
                </a:lnSpc>
              </a:pPr>
              <a:r>
                <a:rPr lang="zh-CN" altLang="en-US" sz="1600">
                  <a:solidFill>
                    <a:schemeClr val="bg1"/>
                  </a:solidFill>
                  <a:latin typeface="微软雅黑"/>
                  <a:ea typeface="微软雅黑"/>
                  <a:cs typeface="微软雅黑"/>
                </a:rPr>
                <a:t>以企业经营目标为中心，充分考虑计划期内的企业目标业务量和各类人员的工作效率。</a:t>
              </a:r>
              <a:endParaRPr lang="en-US" sz="1600">
                <a:solidFill>
                  <a:schemeClr val="bg1"/>
                </a:solidFill>
                <a:latin typeface="微软雅黑"/>
                <a:ea typeface="微软雅黑"/>
                <a:cs typeface="微软雅黑"/>
              </a:endParaRPr>
            </a:p>
          </p:txBody>
        </p:sp>
      </p:grpSp>
      <p:grpSp>
        <p:nvGrpSpPr>
          <p:cNvPr id="30" name="组合 29"/>
          <p:cNvGrpSpPr>
            <a:grpSpLocks/>
          </p:cNvGrpSpPr>
          <p:nvPr/>
        </p:nvGrpSpPr>
        <p:grpSpPr bwMode="auto">
          <a:xfrm>
            <a:off x="6858000" y="2373313"/>
            <a:ext cx="2614613" cy="2887662"/>
            <a:chOff x="1052128" y="1710324"/>
            <a:chExt cx="2613372" cy="2887516"/>
          </a:xfrm>
        </p:grpSpPr>
        <p:sp>
          <p:nvSpPr>
            <p:cNvPr id="32" name="矩形 31"/>
            <p:cNvSpPr/>
            <p:nvPr/>
          </p:nvSpPr>
          <p:spPr>
            <a:xfrm>
              <a:off x="1052128" y="3059631"/>
              <a:ext cx="2556249" cy="1538209"/>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Rectangle 17"/>
            <p:cNvSpPr/>
            <p:nvPr/>
          </p:nvSpPr>
          <p:spPr bwMode="auto">
            <a:xfrm>
              <a:off x="1052128" y="1710324"/>
              <a:ext cx="2556249" cy="1279460"/>
            </a:xfrm>
            <a:prstGeom prst="rect">
              <a:avLst/>
            </a:prstGeom>
            <a:solidFill>
              <a:srgbClr val="99C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684213"/>
              <a:endParaRPr lang="en-US" altLang="zh-CN" sz="1700">
                <a:solidFill>
                  <a:srgbClr val="FFFFFF"/>
                </a:solidFill>
                <a:cs typeface="Segoe UI" pitchFamily="34" charset="0"/>
              </a:endParaRPr>
            </a:p>
          </p:txBody>
        </p:sp>
        <p:sp>
          <p:nvSpPr>
            <p:cNvPr id="34" name="Content Placeholder 4"/>
            <p:cNvSpPr txBox="1">
              <a:spLocks/>
            </p:cNvSpPr>
            <p:nvPr/>
          </p:nvSpPr>
          <p:spPr>
            <a:xfrm>
              <a:off x="1286953" y="2183576"/>
              <a:ext cx="2188937" cy="332399"/>
            </a:xfrm>
            <a:prstGeom prst="rect">
              <a:avLst/>
            </a:prstGeom>
          </p:spPr>
          <p:txBody>
            <a:bodyPr lIns="0" tIns="0" rIns="0" bIns="0" anchor="ctr">
              <a:spAutoFit/>
            </a:bodyPr>
            <a:lstStyle>
              <a:lvl1pPr marL="347914" indent="-347914"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fontAlgn="auto">
                <a:spcAft>
                  <a:spcPts val="0"/>
                </a:spcAft>
                <a:buFontTx/>
                <a:buNone/>
                <a:defRPr/>
              </a:pPr>
              <a:r>
                <a:rPr lang="zh-CN" altLang="en-US" sz="2400" dirty="0" smtClean="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考虑人员成本</a:t>
              </a:r>
              <a:endParaRPr lang="en-US" sz="2400" dirty="0" smtClean="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6577" name="Text Box 44"/>
            <p:cNvSpPr txBox="1">
              <a:spLocks noChangeArrowheads="1"/>
            </p:cNvSpPr>
            <p:nvPr/>
          </p:nvSpPr>
          <p:spPr bwMode="auto">
            <a:xfrm>
              <a:off x="1129035" y="3154692"/>
              <a:ext cx="2536465" cy="1089529"/>
            </a:xfrm>
            <a:prstGeom prst="rect">
              <a:avLst/>
            </a:prstGeom>
            <a:noFill/>
            <a:ln w="9525">
              <a:noFill/>
              <a:miter lim="800000"/>
              <a:headEnd/>
              <a:tailEnd/>
            </a:ln>
          </p:spPr>
          <p:txBody>
            <a:bodyPr>
              <a:spAutoFit/>
            </a:bodyPr>
            <a:lstStyle/>
            <a:p>
              <a:pPr defTabSz="720725">
                <a:lnSpc>
                  <a:spcPct val="135000"/>
                </a:lnSpc>
              </a:pPr>
              <a:r>
                <a:rPr lang="zh-CN" altLang="en-US" sz="1600">
                  <a:solidFill>
                    <a:schemeClr val="bg1"/>
                  </a:solidFill>
                  <a:latin typeface="微软雅黑"/>
                  <a:ea typeface="微软雅黑"/>
                  <a:cs typeface="微软雅黑"/>
                </a:rPr>
                <a:t>要充分考虑人员成本。定岗定编的硬约束是成本投入。</a:t>
              </a:r>
              <a:endParaRPr lang="en-US" sz="1600">
                <a:solidFill>
                  <a:schemeClr val="bg1"/>
                </a:solidFill>
                <a:latin typeface="微软雅黑"/>
                <a:ea typeface="微软雅黑"/>
                <a:cs typeface="微软雅黑"/>
              </a:endParaRPr>
            </a:p>
          </p:txBody>
        </p:sp>
      </p:grpSp>
      <p:grpSp>
        <p:nvGrpSpPr>
          <p:cNvPr id="37" name="组合 36"/>
          <p:cNvGrpSpPr>
            <a:grpSpLocks/>
          </p:cNvGrpSpPr>
          <p:nvPr/>
        </p:nvGrpSpPr>
        <p:grpSpPr bwMode="auto">
          <a:xfrm>
            <a:off x="9482138" y="2373313"/>
            <a:ext cx="2613025" cy="2887662"/>
            <a:chOff x="1052128" y="1710324"/>
            <a:chExt cx="2613372" cy="2887516"/>
          </a:xfrm>
        </p:grpSpPr>
        <p:sp>
          <p:nvSpPr>
            <p:cNvPr id="39" name="矩形 38"/>
            <p:cNvSpPr/>
            <p:nvPr/>
          </p:nvSpPr>
          <p:spPr>
            <a:xfrm>
              <a:off x="1052128" y="3059631"/>
              <a:ext cx="2556214" cy="1538209"/>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Rectangle 17"/>
            <p:cNvSpPr/>
            <p:nvPr/>
          </p:nvSpPr>
          <p:spPr bwMode="auto">
            <a:xfrm>
              <a:off x="1052128" y="1710324"/>
              <a:ext cx="2556214" cy="1279460"/>
            </a:xfrm>
            <a:prstGeom prst="rect">
              <a:avLst/>
            </a:prstGeom>
            <a:solidFill>
              <a:srgbClr val="99C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684213"/>
              <a:endParaRPr lang="en-US" altLang="zh-CN" sz="1700">
                <a:solidFill>
                  <a:srgbClr val="FFFFFF"/>
                </a:solidFill>
                <a:cs typeface="Segoe UI" pitchFamily="34" charset="0"/>
              </a:endParaRPr>
            </a:p>
          </p:txBody>
        </p:sp>
        <p:sp>
          <p:nvSpPr>
            <p:cNvPr id="41" name="Content Placeholder 4"/>
            <p:cNvSpPr txBox="1">
              <a:spLocks/>
            </p:cNvSpPr>
            <p:nvPr/>
          </p:nvSpPr>
          <p:spPr>
            <a:xfrm>
              <a:off x="1318271" y="2183576"/>
              <a:ext cx="2126301" cy="332399"/>
            </a:xfrm>
            <a:prstGeom prst="rect">
              <a:avLst/>
            </a:prstGeom>
          </p:spPr>
          <p:txBody>
            <a:bodyPr lIns="0" tIns="0" rIns="0" bIns="0" anchor="ctr">
              <a:spAutoFit/>
            </a:bodyPr>
            <a:lstStyle>
              <a:lvl1pPr marL="347914" indent="-347914"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fontAlgn="auto">
                <a:spcAft>
                  <a:spcPts val="0"/>
                </a:spcAft>
                <a:buFontTx/>
                <a:buNone/>
                <a:defRPr/>
              </a:pPr>
              <a:r>
                <a:rPr lang="zh-CN" altLang="en-US" sz="240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走专业化道路</a:t>
              </a:r>
              <a:endParaRPr lang="en-US" sz="2400" dirty="0" smtClean="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6573" name="Text Box 44"/>
            <p:cNvSpPr txBox="1">
              <a:spLocks noChangeArrowheads="1"/>
            </p:cNvSpPr>
            <p:nvPr/>
          </p:nvSpPr>
          <p:spPr bwMode="auto">
            <a:xfrm>
              <a:off x="1129035" y="3174228"/>
              <a:ext cx="2536465" cy="1387688"/>
            </a:xfrm>
            <a:prstGeom prst="rect">
              <a:avLst/>
            </a:prstGeom>
            <a:noFill/>
            <a:ln w="9525">
              <a:noFill/>
              <a:miter lim="800000"/>
              <a:headEnd/>
              <a:tailEnd/>
            </a:ln>
          </p:spPr>
          <p:txBody>
            <a:bodyPr>
              <a:spAutoFit/>
            </a:bodyPr>
            <a:lstStyle/>
            <a:p>
              <a:pPr defTabSz="720725">
                <a:lnSpc>
                  <a:spcPct val="135000"/>
                </a:lnSpc>
              </a:pPr>
              <a:r>
                <a:rPr lang="zh-CN" altLang="en-US" sz="1600">
                  <a:solidFill>
                    <a:schemeClr val="bg1"/>
                  </a:solidFill>
                  <a:latin typeface="微软雅黑"/>
                  <a:ea typeface="微软雅黑"/>
                  <a:cs typeface="微软雅黑"/>
                </a:rPr>
                <a:t>定编是一项专业性、技术性强的工作，它涉及到业务技术和经营管理的方方面面。</a:t>
              </a:r>
              <a:endParaRPr lang="en-US" sz="1600">
                <a:solidFill>
                  <a:schemeClr val="bg1"/>
                </a:solidFill>
                <a:latin typeface="微软雅黑"/>
                <a:ea typeface="微软雅黑"/>
                <a:cs typeface="微软雅黑"/>
              </a:endParaRPr>
            </a:p>
          </p:txBody>
        </p:sp>
      </p:grpSp>
      <p:grpSp>
        <p:nvGrpSpPr>
          <p:cNvPr id="44" name="组合 43"/>
          <p:cNvGrpSpPr>
            <a:grpSpLocks/>
          </p:cNvGrpSpPr>
          <p:nvPr/>
        </p:nvGrpSpPr>
        <p:grpSpPr bwMode="auto">
          <a:xfrm>
            <a:off x="4235450" y="2373313"/>
            <a:ext cx="2613025" cy="2887662"/>
            <a:chOff x="1052128" y="1710324"/>
            <a:chExt cx="2613372" cy="2887516"/>
          </a:xfrm>
        </p:grpSpPr>
        <p:sp>
          <p:nvSpPr>
            <p:cNvPr id="46" name="矩形 45"/>
            <p:cNvSpPr/>
            <p:nvPr/>
          </p:nvSpPr>
          <p:spPr>
            <a:xfrm>
              <a:off x="1052128" y="3059631"/>
              <a:ext cx="2556214" cy="1538209"/>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Rectangle 17"/>
            <p:cNvSpPr/>
            <p:nvPr/>
          </p:nvSpPr>
          <p:spPr bwMode="auto">
            <a:xfrm>
              <a:off x="1052128" y="1710324"/>
              <a:ext cx="2556214" cy="1279460"/>
            </a:xfrm>
            <a:prstGeom prst="rect">
              <a:avLst/>
            </a:prstGeom>
            <a:solidFill>
              <a:srgbClr val="99C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684213"/>
              <a:endParaRPr lang="en-US" altLang="zh-CN" sz="1700">
                <a:solidFill>
                  <a:srgbClr val="99CC00"/>
                </a:solidFill>
                <a:cs typeface="Segoe UI" pitchFamily="34" charset="0"/>
              </a:endParaRPr>
            </a:p>
          </p:txBody>
        </p:sp>
        <p:sp>
          <p:nvSpPr>
            <p:cNvPr id="48" name="Content Placeholder 4"/>
            <p:cNvSpPr txBox="1">
              <a:spLocks/>
            </p:cNvSpPr>
            <p:nvPr/>
          </p:nvSpPr>
          <p:spPr>
            <a:xfrm>
              <a:off x="1286953" y="2183578"/>
              <a:ext cx="2131492" cy="332399"/>
            </a:xfrm>
            <a:prstGeom prst="rect">
              <a:avLst/>
            </a:prstGeom>
          </p:spPr>
          <p:txBody>
            <a:bodyPr lIns="0" tIns="0" rIns="0" bIns="0" anchor="ctr">
              <a:spAutoFit/>
            </a:bodyPr>
            <a:lstStyle>
              <a:lvl1pPr marL="347914" indent="-347914"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fontAlgn="auto">
                <a:spcAft>
                  <a:spcPts val="0"/>
                </a:spcAft>
                <a:buFontTx/>
                <a:buNone/>
                <a:defRPr/>
              </a:pPr>
              <a:r>
                <a:rPr lang="zh-CN" altLang="en-US" sz="2400" dirty="0" smtClean="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人员比例协调</a:t>
              </a:r>
              <a:endParaRPr lang="en-US" sz="2400"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66569" name="Text Box 44"/>
            <p:cNvSpPr txBox="1">
              <a:spLocks noChangeArrowheads="1"/>
            </p:cNvSpPr>
            <p:nvPr/>
          </p:nvSpPr>
          <p:spPr bwMode="auto">
            <a:xfrm>
              <a:off x="1129035" y="3102220"/>
              <a:ext cx="2536465" cy="1421928"/>
            </a:xfrm>
            <a:prstGeom prst="rect">
              <a:avLst/>
            </a:prstGeom>
            <a:noFill/>
            <a:ln w="9525">
              <a:noFill/>
              <a:miter lim="800000"/>
              <a:headEnd/>
              <a:tailEnd/>
            </a:ln>
          </p:spPr>
          <p:txBody>
            <a:bodyPr>
              <a:spAutoFit/>
            </a:bodyPr>
            <a:lstStyle/>
            <a:p>
              <a:pPr defTabSz="720725">
                <a:lnSpc>
                  <a:spcPct val="135000"/>
                </a:lnSpc>
              </a:pPr>
              <a:r>
                <a:rPr lang="zh-CN" altLang="en-US" sz="1600">
                  <a:solidFill>
                    <a:schemeClr val="bg1"/>
                  </a:solidFill>
                  <a:latin typeface="微软雅黑"/>
                  <a:ea typeface="微软雅黑"/>
                  <a:cs typeface="微软雅黑"/>
                </a:rPr>
                <a:t>充分考虑管理幅度、组织层级、业务类型、专业化或自动化程度、员工素质、企业文化等相关因素。</a:t>
              </a:r>
              <a:endParaRPr lang="en-US" sz="1600">
                <a:solidFill>
                  <a:schemeClr val="bg1"/>
                </a:solidFill>
                <a:latin typeface="微软雅黑"/>
                <a:ea typeface="微软雅黑"/>
                <a:cs typeface="微软雅黑"/>
              </a:endParaRPr>
            </a:p>
          </p:txBody>
        </p:sp>
      </p:grpSp>
      <p:sp>
        <p:nvSpPr>
          <p:cNvPr id="50" name="Rectangle 17"/>
          <p:cNvSpPr/>
          <p:nvPr/>
        </p:nvSpPr>
        <p:spPr bwMode="auto">
          <a:xfrm>
            <a:off x="1612007" y="5326966"/>
            <a:ext cx="10425956" cy="525872"/>
          </a:xfrm>
          <a:prstGeom prst="rect">
            <a:avLst/>
          </a:prstGeom>
          <a:solidFill>
            <a:srgbClr val="99C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685466" fontAlgn="auto">
              <a:spcBef>
                <a:spcPts val="0"/>
              </a:spcBef>
              <a:spcAft>
                <a:spcPts val="0"/>
              </a:spcAft>
              <a:defRPr/>
            </a:pPr>
            <a:r>
              <a:rPr lang="en-US" dirty="0">
                <a:solidFill>
                  <a:srgbClr val="FFFFFF">
                    <a:alpha val="98824"/>
                  </a:srgbClr>
                </a:solidFill>
                <a:latin typeface="Impact" panose="020B0806030902050204" pitchFamily="34" charset="0"/>
                <a:ea typeface="Segoe UI" pitchFamily="34" charset="0"/>
                <a:cs typeface="Segoe UI" pitchFamily="34" charset="0"/>
              </a:rPr>
              <a:t>3.4.1</a:t>
            </a:r>
            <a:r>
              <a:rPr lang="en-US" b="1" dirty="0">
                <a:solidFill>
                  <a:srgbClr val="FFFFFF">
                    <a:alpha val="98824"/>
                  </a:srgbClr>
                </a:solidFill>
                <a:ea typeface="Segoe UI" pitchFamily="34" charset="0"/>
                <a:cs typeface="Segoe UI" pitchFamily="34" charset="0"/>
              </a:rPr>
              <a:t> </a:t>
            </a:r>
            <a:r>
              <a:rPr lang="zh-CN" altLang="en-US" b="1" dirty="0">
                <a:solidFill>
                  <a:srgbClr val="FFFFFF">
                    <a:alpha val="98824"/>
                  </a:srgbClr>
                </a:solidFill>
                <a:ea typeface="Segoe UI" pitchFamily="34" charset="0"/>
                <a:cs typeface="Segoe UI" pitchFamily="34" charset="0"/>
              </a:rPr>
              <a:t>定编的原则</a:t>
            </a:r>
            <a:endParaRPr lang="en-US" b="1" dirty="0">
              <a:solidFill>
                <a:srgbClr val="FFFFFF">
                  <a:alpha val="98824"/>
                </a:srgbClr>
              </a:solidFill>
              <a:ea typeface="Segoe UI" pitchFamily="34" charset="0"/>
              <a:cs typeface="Segoe U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5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900" decel="100000" fill="hold"/>
                                        <p:tgtEl>
                                          <p:spTgt spid="4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3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900" decel="100000" fill="hold"/>
                                        <p:tgtEl>
                                          <p:spTgt spid="3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45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900" decel="100000" fill="hold"/>
                                        <p:tgtEl>
                                          <p:spTgt spid="3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图片 42"/>
          <p:cNvPicPr>
            <a:picLocks noChangeAspect="1"/>
          </p:cNvPicPr>
          <p:nvPr/>
        </p:nvPicPr>
        <p:blipFill>
          <a:blip r:embed="rId2"/>
          <a:srcRect/>
          <a:stretch>
            <a:fillRect/>
          </a:stretch>
        </p:blipFill>
        <p:spPr bwMode="auto">
          <a:xfrm>
            <a:off x="6529388" y="2014538"/>
            <a:ext cx="5497512" cy="4122737"/>
          </a:xfrm>
          <a:prstGeom prst="rect">
            <a:avLst/>
          </a:prstGeom>
          <a:noFill/>
          <a:ln w="19050">
            <a:solidFill>
              <a:srgbClr val="99CC00"/>
            </a:solidFill>
            <a:miter lim="800000"/>
            <a:headEnd/>
            <a:tailEnd/>
          </a:ln>
        </p:spPr>
      </p:pic>
      <p:sp>
        <p:nvSpPr>
          <p:cNvPr id="29" name="TextBox 6"/>
          <p:cNvSpPr txBox="1"/>
          <p:nvPr/>
        </p:nvSpPr>
        <p:spPr>
          <a:xfrm>
            <a:off x="1560513" y="2971800"/>
            <a:ext cx="4752975" cy="1052513"/>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不同企业</a:t>
            </a:r>
            <a:r>
              <a:rPr lang="zh-CN" altLang="en-US" sz="1600" dirty="0">
                <a:solidFill>
                  <a:schemeClr val="bg1">
                    <a:lumMod val="85000"/>
                  </a:schemeClr>
                </a:solidFill>
                <a:latin typeface="微软雅黑" pitchFamily="34" charset="-122"/>
                <a:ea typeface="微软雅黑" pitchFamily="34" charset="-122"/>
              </a:rPr>
              <a:t>对于人员的定编</a:t>
            </a:r>
            <a:r>
              <a:rPr lang="zh-CN" altLang="en-US" sz="1600" dirty="0">
                <a:solidFill>
                  <a:schemeClr val="bg1">
                    <a:lumMod val="85000"/>
                  </a:schemeClr>
                </a:solidFill>
                <a:latin typeface="微软雅黑" pitchFamily="34" charset="-122"/>
                <a:ea typeface="微软雅黑" pitchFamily="34" charset="-122"/>
              </a:rPr>
              <a:t>，都是</a:t>
            </a:r>
            <a:r>
              <a:rPr lang="zh-CN" altLang="en-US" sz="1600" dirty="0">
                <a:solidFill>
                  <a:schemeClr val="bg1">
                    <a:lumMod val="85000"/>
                  </a:schemeClr>
                </a:solidFill>
                <a:latin typeface="微软雅黑" pitchFamily="34" charset="-122"/>
                <a:ea typeface="微软雅黑" pitchFamily="34" charset="-122"/>
              </a:rPr>
              <a:t>根据自己</a:t>
            </a:r>
            <a:r>
              <a:rPr lang="zh-CN" altLang="en-US" sz="1600" dirty="0">
                <a:solidFill>
                  <a:schemeClr val="bg1">
                    <a:lumMod val="85000"/>
                  </a:schemeClr>
                </a:solidFill>
                <a:latin typeface="微软雅黑" pitchFamily="34" charset="-122"/>
                <a:ea typeface="微软雅黑" pitchFamily="34" charset="-122"/>
              </a:rPr>
              <a:t>企业实际情况确的</a:t>
            </a:r>
            <a:r>
              <a:rPr lang="zh-CN" altLang="en-US" sz="1600" dirty="0">
                <a:solidFill>
                  <a:schemeClr val="bg1">
                    <a:lumMod val="85000"/>
                  </a:schemeClr>
                </a:solidFill>
                <a:latin typeface="微软雅黑" pitchFamily="34" charset="-122"/>
                <a:ea typeface="微软雅黑" pitchFamily="34" charset="-122"/>
              </a:rPr>
              <a:t>。同时</a:t>
            </a:r>
            <a:r>
              <a:rPr lang="zh-CN" altLang="en-US" sz="1600" dirty="0">
                <a:solidFill>
                  <a:schemeClr val="bg1">
                    <a:lumMod val="85000"/>
                  </a:schemeClr>
                </a:solidFill>
                <a:latin typeface="微软雅黑" pitchFamily="34" charset="-122"/>
                <a:ea typeface="微软雅黑" pitchFamily="34" charset="-122"/>
              </a:rPr>
              <a:t>，也</a:t>
            </a:r>
            <a:r>
              <a:rPr lang="zh-CN" altLang="en-US" sz="1600" dirty="0">
                <a:solidFill>
                  <a:schemeClr val="bg1">
                    <a:lumMod val="85000"/>
                  </a:schemeClr>
                </a:solidFill>
                <a:latin typeface="微软雅黑" pitchFamily="34" charset="-122"/>
                <a:ea typeface="微软雅黑" pitchFamily="34" charset="-122"/>
              </a:rPr>
              <a:t>是</a:t>
            </a:r>
            <a:r>
              <a:rPr lang="zh-CN" altLang="en-US" sz="1600" dirty="0">
                <a:solidFill>
                  <a:schemeClr val="bg1">
                    <a:lumMod val="85000"/>
                  </a:schemeClr>
                </a:solidFill>
                <a:latin typeface="微软雅黑" pitchFamily="34" charset="-122"/>
                <a:ea typeface="微软雅黑" pitchFamily="34" charset="-122"/>
              </a:rPr>
              <a:t>多种方法综合运用的结果，</a:t>
            </a:r>
            <a:r>
              <a:rPr lang="zh-CN" altLang="en-US" sz="1600" dirty="0">
                <a:solidFill>
                  <a:schemeClr val="bg1">
                    <a:lumMod val="85000"/>
                  </a:schemeClr>
                </a:solidFill>
                <a:latin typeface="微软雅黑" pitchFamily="34" charset="-122"/>
                <a:ea typeface="微软雅黑" pitchFamily="34" charset="-122"/>
              </a:rPr>
              <a:t>不同的部门可以适用不同的方法，比如：</a:t>
            </a:r>
            <a:endParaRPr lang="zh-CN" altLang="zh-CN" sz="1600" b="1" dirty="0">
              <a:solidFill>
                <a:schemeClr val="bg1">
                  <a:lumMod val="85000"/>
                </a:schemeClr>
              </a:solidFill>
              <a:latin typeface="微软雅黑" pitchFamily="34" charset="-122"/>
              <a:ea typeface="微软雅黑" pitchFamily="34" charset="-122"/>
            </a:endParaRPr>
          </a:p>
        </p:txBody>
      </p:sp>
      <p:sp>
        <p:nvSpPr>
          <p:cNvPr id="31" name="TextBox 6"/>
          <p:cNvSpPr txBox="1"/>
          <p:nvPr/>
        </p:nvSpPr>
        <p:spPr>
          <a:xfrm>
            <a:off x="1560513" y="4076700"/>
            <a:ext cx="4752975" cy="2012950"/>
          </a:xfrm>
          <a:prstGeom prst="rect">
            <a:avLst/>
          </a:prstGeom>
          <a:noFill/>
        </p:spPr>
        <p:txBody>
          <a:bodyPr>
            <a:spAutoFit/>
          </a:bodyPr>
          <a:lstStyle/>
          <a:p>
            <a:pPr marL="285750" indent="-285750" fontAlgn="auto">
              <a:lnSpc>
                <a:spcPct val="130000"/>
              </a:lnSpc>
              <a:spcBef>
                <a:spcPts val="0"/>
              </a:spcBef>
              <a:spcAft>
                <a:spcPts val="0"/>
              </a:spcAft>
              <a:buFont typeface="Arial" panose="020B0604020202020204" pitchFamily="34" charset="0"/>
              <a:buChar char="•"/>
              <a:defRPr/>
            </a:pPr>
            <a:r>
              <a:rPr lang="zh-CN" altLang="en-US" sz="1600" dirty="0">
                <a:solidFill>
                  <a:schemeClr val="bg1">
                    <a:lumMod val="85000"/>
                  </a:schemeClr>
                </a:solidFill>
                <a:latin typeface="微软雅黑" pitchFamily="34" charset="-122"/>
                <a:ea typeface="微软雅黑" pitchFamily="34" charset="-122"/>
              </a:rPr>
              <a:t>劳动效率定编法</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安全生产部</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285750" indent="-285750" fontAlgn="auto">
              <a:lnSpc>
                <a:spcPct val="130000"/>
              </a:lnSpc>
              <a:spcBef>
                <a:spcPts val="0"/>
              </a:spcBef>
              <a:spcAft>
                <a:spcPts val="0"/>
              </a:spcAft>
              <a:buFont typeface="Arial" panose="020B0604020202020204" pitchFamily="34" charset="0"/>
              <a:buChar char="•"/>
              <a:defRPr/>
            </a:pPr>
            <a:r>
              <a:rPr lang="zh-CN" altLang="en-US" sz="1600" dirty="0">
                <a:solidFill>
                  <a:schemeClr val="bg1">
                    <a:lumMod val="85000"/>
                  </a:schemeClr>
                </a:solidFill>
                <a:latin typeface="微软雅黑" pitchFamily="34" charset="-122"/>
                <a:ea typeface="微软雅黑" pitchFamily="34" charset="-122"/>
              </a:rPr>
              <a:t>业务</a:t>
            </a:r>
            <a:r>
              <a:rPr lang="zh-CN" altLang="en-US" sz="1600" dirty="0">
                <a:solidFill>
                  <a:schemeClr val="bg1">
                    <a:lumMod val="85000"/>
                  </a:schemeClr>
                </a:solidFill>
                <a:latin typeface="微软雅黑" pitchFamily="34" charset="-122"/>
                <a:ea typeface="微软雅黑" pitchFamily="34" charset="-122"/>
              </a:rPr>
              <a:t>流程分析法</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质量管理部</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285750" indent="-285750" fontAlgn="auto">
              <a:lnSpc>
                <a:spcPct val="130000"/>
              </a:lnSpc>
              <a:spcBef>
                <a:spcPts val="0"/>
              </a:spcBef>
              <a:spcAft>
                <a:spcPts val="0"/>
              </a:spcAft>
              <a:buFont typeface="Arial" panose="020B0604020202020204" pitchFamily="34" charset="0"/>
              <a:buChar char="•"/>
              <a:defRPr/>
            </a:pPr>
            <a:r>
              <a:rPr lang="zh-CN" altLang="en-US" sz="1600" dirty="0">
                <a:solidFill>
                  <a:schemeClr val="bg1">
                    <a:lumMod val="85000"/>
                  </a:schemeClr>
                </a:solidFill>
                <a:latin typeface="微软雅黑" pitchFamily="34" charset="-122"/>
                <a:ea typeface="微软雅黑" pitchFamily="34" charset="-122"/>
              </a:rPr>
              <a:t>本</a:t>
            </a:r>
            <a:r>
              <a:rPr lang="zh-CN" altLang="en-US" sz="1600" dirty="0">
                <a:solidFill>
                  <a:schemeClr val="bg1">
                    <a:lumMod val="85000"/>
                  </a:schemeClr>
                </a:solidFill>
                <a:latin typeface="微软雅黑" pitchFamily="34" charset="-122"/>
                <a:ea typeface="微软雅黑" pitchFamily="34" charset="-122"/>
              </a:rPr>
              <a:t>行业比例法</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财务部、办公室</a:t>
            </a:r>
            <a:r>
              <a:rPr lang="zh-CN" altLang="en-US" sz="1600" dirty="0">
                <a:solidFill>
                  <a:schemeClr val="bg1">
                    <a:lumMod val="85000"/>
                  </a:schemeClr>
                </a:solidFill>
                <a:latin typeface="微软雅黑" pitchFamily="34" charset="-122"/>
                <a:ea typeface="微软雅黑" pitchFamily="34" charset="-122"/>
              </a:rPr>
              <a:t>、</a:t>
            </a:r>
            <a:r>
              <a:rPr lang="en-US" altLang="zh-CN" sz="1600" dirty="0">
                <a:solidFill>
                  <a:schemeClr val="bg1">
                    <a:lumMod val="85000"/>
                  </a:schemeClr>
                </a:solidFill>
                <a:latin typeface="微软雅黑" pitchFamily="34" charset="-122"/>
                <a:ea typeface="微软雅黑" pitchFamily="34" charset="-122"/>
              </a:rPr>
              <a:t>HR</a:t>
            </a:r>
            <a:r>
              <a:rPr lang="zh-CN" altLang="en-US" sz="1600" dirty="0">
                <a:solidFill>
                  <a:schemeClr val="bg1">
                    <a:lumMod val="85000"/>
                  </a:schemeClr>
                </a:solidFill>
                <a:latin typeface="微软雅黑" pitchFamily="34" charset="-122"/>
                <a:ea typeface="微软雅黑" pitchFamily="34" charset="-122"/>
              </a:rPr>
              <a:t>部；</a:t>
            </a:r>
            <a:endParaRPr lang="en-US" altLang="zh-CN" sz="1600" dirty="0">
              <a:solidFill>
                <a:schemeClr val="bg1">
                  <a:lumMod val="85000"/>
                </a:schemeClr>
              </a:solidFill>
              <a:latin typeface="微软雅黑" pitchFamily="34" charset="-122"/>
              <a:ea typeface="微软雅黑" pitchFamily="34" charset="-122"/>
            </a:endParaRPr>
          </a:p>
          <a:p>
            <a:pPr marL="285750" indent="-285750" fontAlgn="auto">
              <a:lnSpc>
                <a:spcPct val="130000"/>
              </a:lnSpc>
              <a:spcBef>
                <a:spcPts val="0"/>
              </a:spcBef>
              <a:spcAft>
                <a:spcPts val="0"/>
              </a:spcAft>
              <a:buFont typeface="Arial" panose="020B0604020202020204" pitchFamily="34" charset="0"/>
              <a:buChar char="•"/>
              <a:defRPr/>
            </a:pPr>
            <a:r>
              <a:rPr lang="zh-CN" altLang="en-US" sz="1600" dirty="0">
                <a:solidFill>
                  <a:schemeClr val="bg1">
                    <a:lumMod val="85000"/>
                  </a:schemeClr>
                </a:solidFill>
                <a:latin typeface="微软雅黑" pitchFamily="34" charset="-122"/>
                <a:ea typeface="微软雅黑" pitchFamily="34" charset="-122"/>
              </a:rPr>
              <a:t>业务</a:t>
            </a:r>
            <a:r>
              <a:rPr lang="zh-CN" altLang="en-US" sz="1600" dirty="0">
                <a:solidFill>
                  <a:schemeClr val="bg1">
                    <a:lumMod val="85000"/>
                  </a:schemeClr>
                </a:solidFill>
                <a:latin typeface="微软雅黑" pitchFamily="34" charset="-122"/>
                <a:ea typeface="微软雅黑" pitchFamily="34" charset="-122"/>
              </a:rPr>
              <a:t>数据分析法</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供销部</a:t>
            </a:r>
            <a:r>
              <a:rPr lang="zh-CN" altLang="en-US" sz="1600" dirty="0">
                <a:solidFill>
                  <a:schemeClr val="bg1">
                    <a:lumMod val="85000"/>
                  </a:schemeClr>
                </a:solidFill>
                <a:latin typeface="微软雅黑" pitchFamily="34" charset="-122"/>
                <a:ea typeface="微软雅黑" pitchFamily="34" charset="-122"/>
              </a:rPr>
              <a:t>；</a:t>
            </a:r>
            <a:endParaRPr lang="en-US" altLang="zh-CN" sz="1600" dirty="0">
              <a:solidFill>
                <a:schemeClr val="bg1">
                  <a:lumMod val="85000"/>
                </a:schemeClr>
              </a:solidFill>
              <a:latin typeface="微软雅黑" pitchFamily="34" charset="-122"/>
              <a:ea typeface="微软雅黑" pitchFamily="34" charset="-122"/>
            </a:endParaRPr>
          </a:p>
          <a:p>
            <a:pPr marL="285750" indent="-285750" fontAlgn="auto">
              <a:lnSpc>
                <a:spcPct val="130000"/>
              </a:lnSpc>
              <a:spcBef>
                <a:spcPts val="0"/>
              </a:spcBef>
              <a:spcAft>
                <a:spcPts val="0"/>
              </a:spcAft>
              <a:buFont typeface="Arial" panose="020B0604020202020204" pitchFamily="34" charset="0"/>
              <a:buChar char="•"/>
              <a:defRPr/>
            </a:pPr>
            <a:r>
              <a:rPr lang="zh-CN" altLang="en-US" sz="1600" dirty="0">
                <a:solidFill>
                  <a:schemeClr val="bg1">
                    <a:lumMod val="85000"/>
                  </a:schemeClr>
                </a:solidFill>
                <a:latin typeface="微软雅黑" pitchFamily="34" charset="-122"/>
                <a:ea typeface="微软雅黑" pitchFamily="34" charset="-122"/>
              </a:rPr>
              <a:t>管理</a:t>
            </a:r>
            <a:r>
              <a:rPr lang="zh-CN" altLang="en-US" sz="1600" dirty="0">
                <a:solidFill>
                  <a:schemeClr val="bg1">
                    <a:lumMod val="85000"/>
                  </a:schemeClr>
                </a:solidFill>
                <a:latin typeface="微软雅黑" pitchFamily="34" charset="-122"/>
                <a:ea typeface="微软雅黑" pitchFamily="34" charset="-122"/>
              </a:rPr>
              <a:t>层、专家访谈法（德尔菲法）及预算控制法</a:t>
            </a:r>
            <a:r>
              <a:rPr lang="en-US" altLang="zh-CN" sz="1600" dirty="0">
                <a:solidFill>
                  <a:schemeClr val="bg1">
                    <a:lumMod val="85000"/>
                  </a:schemeClr>
                </a:solidFill>
                <a:latin typeface="微软雅黑" pitchFamily="34" charset="-122"/>
                <a:ea typeface="微软雅黑" pitchFamily="34" charset="-122"/>
              </a:rPr>
              <a:t>——</a:t>
            </a:r>
            <a:r>
              <a:rPr lang="zh-CN" altLang="en-US" sz="1600" dirty="0">
                <a:solidFill>
                  <a:schemeClr val="bg1">
                    <a:lumMod val="85000"/>
                  </a:schemeClr>
                </a:solidFill>
                <a:latin typeface="微软雅黑" pitchFamily="34" charset="-122"/>
                <a:ea typeface="微软雅黑" pitchFamily="34" charset="-122"/>
              </a:rPr>
              <a:t>普遍适合很多部门。</a:t>
            </a:r>
            <a:endParaRPr lang="zh-CN" altLang="en-US" sz="1600" b="1" dirty="0">
              <a:solidFill>
                <a:schemeClr val="bg1">
                  <a:lumMod val="85000"/>
                </a:schemeClr>
              </a:solidFill>
              <a:latin typeface="微软雅黑" pitchFamily="34" charset="-122"/>
              <a:ea typeface="微软雅黑" pitchFamily="34" charset="-122"/>
            </a:endParaRPr>
          </a:p>
        </p:txBody>
      </p:sp>
      <p:cxnSp>
        <p:nvCxnSpPr>
          <p:cNvPr id="36" name="直接连接符 35"/>
          <p:cNvCxnSpPr>
            <a:cxnSpLocks noChangeShapeType="1"/>
          </p:cNvCxnSpPr>
          <p:nvPr/>
        </p:nvCxnSpPr>
        <p:spPr bwMode="auto">
          <a:xfrm>
            <a:off x="1633538" y="6119813"/>
            <a:ext cx="4679950" cy="0"/>
          </a:xfrm>
          <a:prstGeom prst="line">
            <a:avLst/>
          </a:prstGeom>
          <a:noFill/>
          <a:ln w="12700" cap="rnd" algn="ctr">
            <a:solidFill>
              <a:srgbClr val="99CC00"/>
            </a:solidFill>
            <a:prstDash val="sysDash"/>
            <a:round/>
            <a:headEnd type="oval" w="med" len="med"/>
            <a:tailEnd type="oval" w="med" len="med"/>
          </a:ln>
        </p:spPr>
      </p:cxnSp>
      <p:sp>
        <p:nvSpPr>
          <p:cNvPr id="38" name="Rectangle 31"/>
          <p:cNvSpPr/>
          <p:nvPr/>
        </p:nvSpPr>
        <p:spPr bwMode="auto">
          <a:xfrm>
            <a:off x="1633538" y="2349500"/>
            <a:ext cx="5184775" cy="522288"/>
          </a:xfrm>
          <a:prstGeom prst="rect">
            <a:avLst/>
          </a:prstGeom>
          <a:solidFill>
            <a:srgbClr val="8CC600">
              <a:alpha val="83922"/>
            </a:srgbClr>
          </a:solidFill>
          <a:ln w="9525" cap="flat" cmpd="sng" algn="ctr">
            <a:noFill/>
            <a:prstDash val="solid"/>
            <a:headEnd type="none" w="med" len="med"/>
            <a:tailEnd type="none" w="med" len="med"/>
          </a:ln>
          <a:effectLst/>
        </p:spPr>
        <p:txBody>
          <a:bodyPr lIns="91436" tIns="45718" rIns="91436" bIns="45718" anchor="ctr"/>
          <a:lstStyle/>
          <a:p>
            <a:pPr defTabSz="684213"/>
            <a:r>
              <a:rPr lang="zh-CN" altLang="en-US" b="1">
                <a:solidFill>
                  <a:srgbClr val="FFFFFF"/>
                </a:solidFill>
                <a:latin typeface="Segoe UI" pitchFamily="34" charset="0"/>
                <a:cs typeface="Segoe UI" pitchFamily="34" charset="0"/>
              </a:rPr>
              <a:t>      </a:t>
            </a:r>
            <a:r>
              <a:rPr lang="en-US" altLang="zh-CN" b="1">
                <a:solidFill>
                  <a:srgbClr val="FFFFFF"/>
                </a:solidFill>
                <a:latin typeface="Segoe UI" pitchFamily="34" charset="0"/>
                <a:cs typeface="Segoe UI" pitchFamily="34" charset="0"/>
              </a:rPr>
              <a:t>3.4.2 </a:t>
            </a:r>
            <a:r>
              <a:rPr lang="zh-CN" altLang="en-US" b="1">
                <a:solidFill>
                  <a:srgbClr val="FFFFFF"/>
                </a:solidFill>
                <a:latin typeface="Segoe UI" pitchFamily="34" charset="0"/>
                <a:cs typeface="Segoe UI" pitchFamily="34" charset="0"/>
              </a:rPr>
              <a:t>定编的方法</a:t>
            </a:r>
            <a:endParaRPr lang="en-US" b="1">
              <a:solidFill>
                <a:srgbClr val="FFFFFF"/>
              </a:solidFill>
              <a:latin typeface="Segoe UI" pitchFamily="34" charset="0"/>
              <a:cs typeface="Segoe U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Documents and Settings\tdz\桌面\新建文件夹\为高手鼓掌.jpg"/>
          <p:cNvPicPr>
            <a:picLocks noChangeAspect="1" noChangeArrowheads="1"/>
          </p:cNvPicPr>
          <p:nvPr/>
        </p:nvPicPr>
        <p:blipFill>
          <a:blip r:embed="rId2"/>
          <a:srcRect/>
          <a:stretch>
            <a:fillRect/>
          </a:stretch>
        </p:blipFill>
        <p:spPr bwMode="auto">
          <a:xfrm>
            <a:off x="79375" y="4637088"/>
            <a:ext cx="2908300" cy="1817687"/>
          </a:xfrm>
          <a:prstGeom prst="rect">
            <a:avLst/>
          </a:prstGeom>
          <a:noFill/>
          <a:ln w="28575">
            <a:solidFill>
              <a:srgbClr val="8CC600"/>
            </a:solidFill>
            <a:miter lim="800000"/>
            <a:headEnd/>
            <a:tailEnd/>
          </a:ln>
        </p:spPr>
      </p:pic>
      <p:pic>
        <p:nvPicPr>
          <p:cNvPr id="21" name="Picture 3" descr="C:\Documents and Settings\tdz\桌面\新建文件夹\20121281732304920306.jpg"/>
          <p:cNvPicPr>
            <a:picLocks noChangeAspect="1" noChangeArrowheads="1"/>
          </p:cNvPicPr>
          <p:nvPr/>
        </p:nvPicPr>
        <p:blipFill>
          <a:blip r:embed="rId3"/>
          <a:srcRect/>
          <a:stretch>
            <a:fillRect/>
          </a:stretch>
        </p:blipFill>
        <p:spPr bwMode="auto">
          <a:xfrm>
            <a:off x="3125788" y="4637088"/>
            <a:ext cx="2908300" cy="1817687"/>
          </a:xfrm>
          <a:prstGeom prst="rect">
            <a:avLst/>
          </a:prstGeom>
          <a:noFill/>
          <a:ln w="28575">
            <a:solidFill>
              <a:srgbClr val="8CC600"/>
            </a:solidFill>
            <a:miter lim="800000"/>
            <a:headEnd/>
            <a:tailEnd/>
          </a:ln>
        </p:spPr>
      </p:pic>
      <p:pic>
        <p:nvPicPr>
          <p:cNvPr id="22" name="Picture 4" descr="C:\Documents and Settings\tdz\桌面\新建文件夹\2012511855371554.jpg"/>
          <p:cNvPicPr>
            <a:picLocks noChangeAspect="1" noChangeArrowheads="1"/>
          </p:cNvPicPr>
          <p:nvPr/>
        </p:nvPicPr>
        <p:blipFill>
          <a:blip r:embed="rId4"/>
          <a:srcRect/>
          <a:stretch>
            <a:fillRect/>
          </a:stretch>
        </p:blipFill>
        <p:spPr bwMode="auto">
          <a:xfrm>
            <a:off x="6154738" y="4637088"/>
            <a:ext cx="2908300" cy="1817687"/>
          </a:xfrm>
          <a:prstGeom prst="rect">
            <a:avLst/>
          </a:prstGeom>
          <a:noFill/>
          <a:ln w="28575">
            <a:solidFill>
              <a:srgbClr val="8CC600"/>
            </a:solidFill>
            <a:miter lim="800000"/>
            <a:headEnd/>
            <a:tailEnd/>
          </a:ln>
        </p:spPr>
      </p:pic>
      <p:sp>
        <p:nvSpPr>
          <p:cNvPr id="68612" name="Oval 60">
            <a:hlinkClick r:id="rId5"/>
          </p:cNvPr>
          <p:cNvSpPr>
            <a:spLocks noChangeArrowheads="1"/>
          </p:cNvSpPr>
          <p:nvPr/>
        </p:nvSpPr>
        <p:spPr bwMode="auto">
          <a:xfrm>
            <a:off x="5965825" y="2757488"/>
            <a:ext cx="444500" cy="523875"/>
          </a:xfrm>
          <a:prstGeom prst="ellipse">
            <a:avLst/>
          </a:prstGeom>
          <a:solidFill>
            <a:srgbClr val="0079C5">
              <a:alpha val="0"/>
            </a:srgbClr>
          </a:solidFill>
          <a:ln w="33338">
            <a:noFill/>
            <a:miter lim="800000"/>
            <a:headEnd/>
            <a:tailEnd/>
          </a:ln>
        </p:spPr>
        <p:txBody>
          <a:bodyPr lIns="91417" tIns="45708" rIns="91417" bIns="45708"/>
          <a:lstStyle/>
          <a:p>
            <a:endParaRPr lang="zh-CN" altLang="en-US">
              <a:solidFill>
                <a:srgbClr val="000000"/>
              </a:solidFill>
            </a:endParaRPr>
          </a:p>
        </p:txBody>
      </p:sp>
      <p:sp>
        <p:nvSpPr>
          <p:cNvPr id="68613" name="Oval 61">
            <a:hlinkClick r:id="rId6"/>
          </p:cNvPr>
          <p:cNvSpPr>
            <a:spLocks noChangeArrowheads="1"/>
          </p:cNvSpPr>
          <p:nvPr/>
        </p:nvSpPr>
        <p:spPr bwMode="auto">
          <a:xfrm>
            <a:off x="5978525" y="3567113"/>
            <a:ext cx="419100" cy="520700"/>
          </a:xfrm>
          <a:prstGeom prst="ellipse">
            <a:avLst/>
          </a:prstGeom>
          <a:solidFill>
            <a:srgbClr val="0079C5">
              <a:alpha val="0"/>
            </a:srgbClr>
          </a:solidFill>
          <a:ln w="33338">
            <a:noFill/>
            <a:miter lim="800000"/>
            <a:headEnd/>
            <a:tailEnd/>
          </a:ln>
        </p:spPr>
        <p:txBody>
          <a:bodyPr lIns="91417" tIns="45708" rIns="91417" bIns="45708"/>
          <a:lstStyle/>
          <a:p>
            <a:endParaRPr lang="zh-CN" altLang="en-US">
              <a:solidFill>
                <a:srgbClr val="000000"/>
              </a:solidFill>
            </a:endParaRPr>
          </a:p>
        </p:txBody>
      </p:sp>
      <p:sp>
        <p:nvSpPr>
          <p:cNvPr id="26" name="矩形​​ 5"/>
          <p:cNvSpPr>
            <a:spLocks noChangeArrowheads="1"/>
          </p:cNvSpPr>
          <p:nvPr/>
        </p:nvSpPr>
        <p:spPr bwMode="auto">
          <a:xfrm>
            <a:off x="0" y="404813"/>
            <a:ext cx="12187238" cy="4081462"/>
          </a:xfrm>
          <a:prstGeom prst="rect">
            <a:avLst/>
          </a:prstGeom>
          <a:solidFill>
            <a:srgbClr val="8CC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zh-CN" dirty="0">
              <a:sym typeface="Arial" pitchFamily="34" charset="0"/>
            </a:endParaRPr>
          </a:p>
        </p:txBody>
      </p:sp>
      <p:sp>
        <p:nvSpPr>
          <p:cNvPr id="28" name="Line 33"/>
          <p:cNvSpPr>
            <a:spLocks noChangeShapeType="1"/>
          </p:cNvSpPr>
          <p:nvPr/>
        </p:nvSpPr>
        <p:spPr bwMode="auto">
          <a:xfrm flipV="1">
            <a:off x="6186488" y="1671638"/>
            <a:ext cx="1587" cy="2700337"/>
          </a:xfrm>
          <a:prstGeom prst="line">
            <a:avLst/>
          </a:prstGeom>
          <a:noFill/>
          <a:ln w="33338">
            <a:solidFill>
              <a:srgbClr val="FFFFFF"/>
            </a:solidFill>
            <a:miter lim="800000"/>
            <a:headEnd/>
            <a:tailEnd/>
          </a:ln>
        </p:spPr>
        <p:txBody>
          <a:bodyPr lIns="91417" tIns="45708" rIns="91417" bIns="45708"/>
          <a:lstStyle/>
          <a:p>
            <a:endParaRPr lang="zh-CN" altLang="en-US"/>
          </a:p>
        </p:txBody>
      </p:sp>
      <p:sp>
        <p:nvSpPr>
          <p:cNvPr id="29" name="Line 5"/>
          <p:cNvSpPr>
            <a:spLocks noChangeShapeType="1"/>
          </p:cNvSpPr>
          <p:nvPr/>
        </p:nvSpPr>
        <p:spPr bwMode="auto">
          <a:xfrm>
            <a:off x="0" y="3914775"/>
            <a:ext cx="1922463" cy="14288"/>
          </a:xfrm>
          <a:prstGeom prst="line">
            <a:avLst/>
          </a:prstGeom>
          <a:noFill/>
          <a:ln w="33338">
            <a:solidFill>
              <a:srgbClr val="FFFFFF"/>
            </a:solidFill>
            <a:miter lim="800000"/>
            <a:headEnd/>
            <a:tailEnd/>
          </a:ln>
        </p:spPr>
        <p:txBody>
          <a:bodyPr lIns="91417" tIns="45708" rIns="91417" bIns="45708"/>
          <a:lstStyle/>
          <a:p>
            <a:endParaRPr lang="zh-CN" altLang="en-US"/>
          </a:p>
        </p:txBody>
      </p:sp>
      <p:sp>
        <p:nvSpPr>
          <p:cNvPr id="31" name="Line 19"/>
          <p:cNvSpPr>
            <a:spLocks noChangeShapeType="1"/>
          </p:cNvSpPr>
          <p:nvPr/>
        </p:nvSpPr>
        <p:spPr bwMode="auto">
          <a:xfrm flipH="1">
            <a:off x="1922463" y="2741613"/>
            <a:ext cx="200025" cy="1187450"/>
          </a:xfrm>
          <a:prstGeom prst="line">
            <a:avLst/>
          </a:prstGeom>
          <a:noFill/>
          <a:ln w="33338">
            <a:solidFill>
              <a:schemeClr val="bg1"/>
            </a:solidFill>
            <a:miter lim="800000"/>
            <a:headEnd/>
            <a:tailEnd/>
          </a:ln>
        </p:spPr>
        <p:txBody>
          <a:bodyPr lIns="91417" tIns="45708" rIns="91417" bIns="45708"/>
          <a:lstStyle/>
          <a:p>
            <a:endParaRPr lang="zh-CN" altLang="en-US"/>
          </a:p>
        </p:txBody>
      </p:sp>
      <p:sp>
        <p:nvSpPr>
          <p:cNvPr id="32" name="Line 21"/>
          <p:cNvSpPr>
            <a:spLocks noChangeShapeType="1"/>
          </p:cNvSpPr>
          <p:nvPr/>
        </p:nvSpPr>
        <p:spPr bwMode="auto">
          <a:xfrm>
            <a:off x="3135313" y="2562225"/>
            <a:ext cx="7937" cy="1806575"/>
          </a:xfrm>
          <a:prstGeom prst="line">
            <a:avLst/>
          </a:prstGeom>
          <a:noFill/>
          <a:ln w="33338">
            <a:solidFill>
              <a:schemeClr val="bg1"/>
            </a:solidFill>
            <a:miter lim="800000"/>
            <a:headEnd/>
            <a:tailEnd/>
          </a:ln>
        </p:spPr>
        <p:txBody>
          <a:bodyPr lIns="91417" tIns="45708" rIns="91417" bIns="45708"/>
          <a:lstStyle/>
          <a:p>
            <a:endParaRPr lang="zh-CN" altLang="en-US"/>
          </a:p>
        </p:txBody>
      </p:sp>
      <p:sp>
        <p:nvSpPr>
          <p:cNvPr id="34" name="Oval 22"/>
          <p:cNvSpPr>
            <a:spLocks noChangeArrowheads="1"/>
          </p:cNvSpPr>
          <p:nvPr/>
        </p:nvSpPr>
        <p:spPr bwMode="auto">
          <a:xfrm>
            <a:off x="5678488" y="692150"/>
            <a:ext cx="1008062" cy="979488"/>
          </a:xfrm>
          <a:prstGeom prst="ellipse">
            <a:avLst/>
          </a:prstGeom>
          <a:noFill/>
          <a:ln w="33338">
            <a:solidFill>
              <a:srgbClr val="FFFFFF"/>
            </a:solidFill>
            <a:miter lim="800000"/>
            <a:headEnd/>
            <a:tailEnd/>
          </a:ln>
        </p:spPr>
        <p:txBody>
          <a:bodyPr lIns="91417" tIns="45708" rIns="91417" bIns="45708"/>
          <a:lstStyle/>
          <a:p>
            <a:r>
              <a:rPr lang="zh-CN" altLang="en-US" sz="2000" b="1">
                <a:solidFill>
                  <a:srgbClr val="FFFFFF"/>
                </a:solidFill>
                <a:latin typeface="微软雅黑"/>
                <a:ea typeface="微软雅黑"/>
                <a:cs typeface="微软雅黑"/>
              </a:rPr>
              <a:t>课件制作</a:t>
            </a:r>
          </a:p>
        </p:txBody>
      </p:sp>
      <p:sp>
        <p:nvSpPr>
          <p:cNvPr id="53" name="Freeform 11"/>
          <p:cNvSpPr>
            <a:spLocks/>
          </p:cNvSpPr>
          <p:nvPr/>
        </p:nvSpPr>
        <p:spPr bwMode="auto">
          <a:xfrm>
            <a:off x="1154113" y="2738438"/>
            <a:ext cx="981075" cy="200025"/>
          </a:xfrm>
          <a:custGeom>
            <a:avLst/>
            <a:gdLst>
              <a:gd name="T0" fmla="*/ 0 w 618"/>
              <a:gd name="T1" fmla="*/ 198880 h 167"/>
              <a:gd name="T2" fmla="*/ 977645 w 618"/>
              <a:gd name="T3" fmla="*/ 23818 h 167"/>
              <a:gd name="T4" fmla="*/ 980819 w 618"/>
              <a:gd name="T5" fmla="*/ 0 h 167"/>
              <a:gd name="T6" fmla="*/ 3174 w 618"/>
              <a:gd name="T7" fmla="*/ 182207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headEnd/>
            <a:tailEnd/>
          </a:ln>
        </p:spPr>
        <p:txBody>
          <a:bodyPr lIns="91417" tIns="45708" rIns="91417" bIns="45708"/>
          <a:lstStyle/>
          <a:p>
            <a:endParaRPr lang="zh-CN" altLang="en-US"/>
          </a:p>
        </p:txBody>
      </p:sp>
      <p:sp>
        <p:nvSpPr>
          <p:cNvPr id="54" name="Freeform 13"/>
          <p:cNvSpPr>
            <a:spLocks/>
          </p:cNvSpPr>
          <p:nvPr/>
        </p:nvSpPr>
        <p:spPr bwMode="auto">
          <a:xfrm>
            <a:off x="2103438" y="2460625"/>
            <a:ext cx="1566862" cy="309563"/>
          </a:xfrm>
          <a:custGeom>
            <a:avLst/>
            <a:gdLst>
              <a:gd name="T0" fmla="*/ 0 w 987"/>
              <a:gd name="T1" fmla="*/ 309635 h 260"/>
              <a:gd name="T2" fmla="*/ 1563281 w 987"/>
              <a:gd name="T3" fmla="*/ 22627 h 260"/>
              <a:gd name="T4" fmla="*/ 1566455 w 987"/>
              <a:gd name="T5" fmla="*/ 0 h 260"/>
              <a:gd name="T6" fmla="*/ 12697 w 987"/>
              <a:gd name="T7" fmla="*/ 283435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endParaRPr lang="zh-CN" altLang="en-US"/>
          </a:p>
        </p:txBody>
      </p:sp>
      <p:sp>
        <p:nvSpPr>
          <p:cNvPr id="55" name="Freeform 15"/>
          <p:cNvSpPr>
            <a:spLocks/>
          </p:cNvSpPr>
          <p:nvPr/>
        </p:nvSpPr>
        <p:spPr bwMode="auto">
          <a:xfrm>
            <a:off x="1260475" y="946150"/>
            <a:ext cx="2541588" cy="846138"/>
          </a:xfrm>
          <a:custGeom>
            <a:avLst/>
            <a:gdLst>
              <a:gd name="T0" fmla="*/ 2540925 w 1002"/>
              <a:gd name="T1" fmla="*/ 6406 h 396"/>
              <a:gd name="T2" fmla="*/ 2528246 w 1002"/>
              <a:gd name="T3" fmla="*/ 25622 h 396"/>
              <a:gd name="T4" fmla="*/ 2518102 w 1002"/>
              <a:gd name="T5" fmla="*/ 23487 h 396"/>
              <a:gd name="T6" fmla="*/ 2490208 w 1002"/>
              <a:gd name="T7" fmla="*/ 19217 h 396"/>
              <a:gd name="T8" fmla="*/ 2452170 w 1002"/>
              <a:gd name="T9" fmla="*/ 19217 h 396"/>
              <a:gd name="T10" fmla="*/ 2416668 w 1002"/>
              <a:gd name="T11" fmla="*/ 23487 h 396"/>
              <a:gd name="T12" fmla="*/ 2381166 w 1002"/>
              <a:gd name="T13" fmla="*/ 34163 h 396"/>
              <a:gd name="T14" fmla="*/ 1075202 w 1002"/>
              <a:gd name="T15" fmla="*/ 478285 h 396"/>
              <a:gd name="T16" fmla="*/ 953481 w 1002"/>
              <a:gd name="T17" fmla="*/ 520989 h 396"/>
              <a:gd name="T18" fmla="*/ 2536 w 1002"/>
              <a:gd name="T19" fmla="*/ 845540 h 396"/>
              <a:gd name="T20" fmla="*/ 0 w 1002"/>
              <a:gd name="T21" fmla="*/ 832729 h 396"/>
              <a:gd name="T22" fmla="*/ 956017 w 1002"/>
              <a:gd name="T23" fmla="*/ 506043 h 396"/>
              <a:gd name="T24" fmla="*/ 1075202 w 1002"/>
              <a:gd name="T25" fmla="*/ 465474 h 396"/>
              <a:gd name="T26" fmla="*/ 2378630 w 1002"/>
              <a:gd name="T27" fmla="*/ 17082 h 396"/>
              <a:gd name="T28" fmla="*/ 2419204 w 1002"/>
              <a:gd name="T29" fmla="*/ 6406 h 396"/>
              <a:gd name="T30" fmla="*/ 2462314 w 1002"/>
              <a:gd name="T31" fmla="*/ 2135 h 396"/>
              <a:gd name="T32" fmla="*/ 2502887 w 1002"/>
              <a:gd name="T33" fmla="*/ 0 h 396"/>
              <a:gd name="T34" fmla="*/ 2535853 w 1002"/>
              <a:gd name="T35" fmla="*/ 6406 h 396"/>
              <a:gd name="T36" fmla="*/ 2540925 w 1002"/>
              <a:gd name="T37" fmla="*/ 6406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endParaRPr lang="zh-CN" altLang="en-US"/>
          </a:p>
        </p:txBody>
      </p:sp>
      <p:sp>
        <p:nvSpPr>
          <p:cNvPr id="56" name="Freeform 16"/>
          <p:cNvSpPr>
            <a:spLocks/>
          </p:cNvSpPr>
          <p:nvPr/>
        </p:nvSpPr>
        <p:spPr bwMode="auto">
          <a:xfrm>
            <a:off x="938213" y="1779588"/>
            <a:ext cx="325437" cy="1190625"/>
          </a:xfrm>
          <a:custGeom>
            <a:avLst/>
            <a:gdLst>
              <a:gd name="T0" fmla="*/ 325353 w 128"/>
              <a:gd name="T1" fmla="*/ 12805 h 558"/>
              <a:gd name="T2" fmla="*/ 315186 w 128"/>
              <a:gd name="T3" fmla="*/ 14940 h 558"/>
              <a:gd name="T4" fmla="*/ 299935 w 128"/>
              <a:gd name="T5" fmla="*/ 23477 h 558"/>
              <a:gd name="T6" fmla="*/ 284684 w 128"/>
              <a:gd name="T7" fmla="*/ 36282 h 558"/>
              <a:gd name="T8" fmla="*/ 274517 w 128"/>
              <a:gd name="T9" fmla="*/ 51222 h 558"/>
              <a:gd name="T10" fmla="*/ 269433 w 128"/>
              <a:gd name="T11" fmla="*/ 66161 h 558"/>
              <a:gd name="T12" fmla="*/ 162677 w 128"/>
              <a:gd name="T13" fmla="*/ 512215 h 558"/>
              <a:gd name="T14" fmla="*/ 139800 w 128"/>
              <a:gd name="T15" fmla="*/ 612524 h 558"/>
              <a:gd name="T16" fmla="*/ 17793 w 128"/>
              <a:gd name="T17" fmla="*/ 1131143 h 558"/>
              <a:gd name="T18" fmla="*/ 15251 w 128"/>
              <a:gd name="T19" fmla="*/ 1150351 h 558"/>
              <a:gd name="T20" fmla="*/ 20335 w 128"/>
              <a:gd name="T21" fmla="*/ 1163156 h 558"/>
              <a:gd name="T22" fmla="*/ 33044 w 128"/>
              <a:gd name="T23" fmla="*/ 1171693 h 558"/>
              <a:gd name="T24" fmla="*/ 48295 w 128"/>
              <a:gd name="T25" fmla="*/ 1173827 h 558"/>
              <a:gd name="T26" fmla="*/ 218597 w 128"/>
              <a:gd name="T27" fmla="*/ 1141814 h 558"/>
              <a:gd name="T28" fmla="*/ 216055 w 128"/>
              <a:gd name="T29" fmla="*/ 1158888 h 558"/>
              <a:gd name="T30" fmla="*/ 43211 w 128"/>
              <a:gd name="T31" fmla="*/ 1190901 h 558"/>
              <a:gd name="T32" fmla="*/ 22876 w 128"/>
              <a:gd name="T33" fmla="*/ 1188767 h 558"/>
              <a:gd name="T34" fmla="*/ 7625 w 128"/>
              <a:gd name="T35" fmla="*/ 1178096 h 558"/>
              <a:gd name="T36" fmla="*/ 0 w 128"/>
              <a:gd name="T37" fmla="*/ 1158888 h 558"/>
              <a:gd name="T38" fmla="*/ 2542 w 128"/>
              <a:gd name="T39" fmla="*/ 1133277 h 558"/>
              <a:gd name="T40" fmla="*/ 124549 w 128"/>
              <a:gd name="T41" fmla="*/ 616793 h 558"/>
              <a:gd name="T42" fmla="*/ 147426 w 128"/>
              <a:gd name="T43" fmla="*/ 516484 h 558"/>
              <a:gd name="T44" fmla="*/ 254182 w 128"/>
              <a:gd name="T45" fmla="*/ 70430 h 558"/>
              <a:gd name="T46" fmla="*/ 264349 w 128"/>
              <a:gd name="T47" fmla="*/ 49087 h 558"/>
              <a:gd name="T48" fmla="*/ 279600 w 128"/>
              <a:gd name="T49" fmla="*/ 29879 h 558"/>
              <a:gd name="T50" fmla="*/ 297393 w 128"/>
              <a:gd name="T51" fmla="*/ 12805 h 558"/>
              <a:gd name="T52" fmla="*/ 320269 w 128"/>
              <a:gd name="T53" fmla="*/ 2134 h 558"/>
              <a:gd name="T54" fmla="*/ 322811 w 128"/>
              <a:gd name="T55" fmla="*/ 0 h 558"/>
              <a:gd name="T56" fmla="*/ 325353 w 128"/>
              <a:gd name="T57" fmla="*/ 12805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headEnd/>
            <a:tailEnd/>
          </a:ln>
        </p:spPr>
        <p:txBody>
          <a:bodyPr lIns="91417" tIns="45708" rIns="91417" bIns="45708"/>
          <a:lstStyle/>
          <a:p>
            <a:endParaRPr lang="zh-CN" altLang="en-US"/>
          </a:p>
        </p:txBody>
      </p:sp>
      <p:sp>
        <p:nvSpPr>
          <p:cNvPr id="57" name="Freeform 17"/>
          <p:cNvSpPr>
            <a:spLocks/>
          </p:cNvSpPr>
          <p:nvPr/>
        </p:nvSpPr>
        <p:spPr bwMode="auto">
          <a:xfrm>
            <a:off x="3673475" y="952500"/>
            <a:ext cx="1308100" cy="1528763"/>
          </a:xfrm>
          <a:custGeom>
            <a:avLst/>
            <a:gdLst>
              <a:gd name="T0" fmla="*/ 116583 w 516"/>
              <a:gd name="T1" fmla="*/ 19221 h 716"/>
              <a:gd name="T2" fmla="*/ 1229192 w 516"/>
              <a:gd name="T3" fmla="*/ 316074 h 716"/>
              <a:gd name="T4" fmla="*/ 1257070 w 516"/>
              <a:gd name="T5" fmla="*/ 328888 h 716"/>
              <a:gd name="T6" fmla="*/ 1269742 w 516"/>
              <a:gd name="T7" fmla="*/ 350245 h 716"/>
              <a:gd name="T8" fmla="*/ 1269742 w 516"/>
              <a:gd name="T9" fmla="*/ 373737 h 716"/>
              <a:gd name="T10" fmla="*/ 1252002 w 516"/>
              <a:gd name="T11" fmla="*/ 399364 h 716"/>
              <a:gd name="T12" fmla="*/ 286389 w 516"/>
              <a:gd name="T13" fmla="*/ 1400979 h 716"/>
              <a:gd name="T14" fmla="*/ 253442 w 516"/>
              <a:gd name="T15" fmla="*/ 1426606 h 716"/>
              <a:gd name="T16" fmla="*/ 212891 w 516"/>
              <a:gd name="T17" fmla="*/ 1450098 h 716"/>
              <a:gd name="T18" fmla="*/ 167271 w 516"/>
              <a:gd name="T19" fmla="*/ 1471455 h 716"/>
              <a:gd name="T20" fmla="*/ 124186 w 516"/>
              <a:gd name="T21" fmla="*/ 1482133 h 716"/>
              <a:gd name="T22" fmla="*/ 0 w 516"/>
              <a:gd name="T23" fmla="*/ 1505625 h 716"/>
              <a:gd name="T24" fmla="*/ 0 w 516"/>
              <a:gd name="T25" fmla="*/ 1529117 h 716"/>
              <a:gd name="T26" fmla="*/ 126721 w 516"/>
              <a:gd name="T27" fmla="*/ 1505625 h 716"/>
              <a:gd name="T28" fmla="*/ 174875 w 516"/>
              <a:gd name="T29" fmla="*/ 1492811 h 716"/>
              <a:gd name="T30" fmla="*/ 225563 w 516"/>
              <a:gd name="T31" fmla="*/ 1471455 h 716"/>
              <a:gd name="T32" fmla="*/ 273717 w 516"/>
              <a:gd name="T33" fmla="*/ 1443691 h 716"/>
              <a:gd name="T34" fmla="*/ 309199 w 516"/>
              <a:gd name="T35" fmla="*/ 1411657 h 716"/>
              <a:gd name="T36" fmla="*/ 1282415 w 516"/>
              <a:gd name="T37" fmla="*/ 405771 h 716"/>
              <a:gd name="T38" fmla="*/ 1305225 w 516"/>
              <a:gd name="T39" fmla="*/ 371601 h 716"/>
              <a:gd name="T40" fmla="*/ 1305225 w 516"/>
              <a:gd name="T41" fmla="*/ 339566 h 716"/>
              <a:gd name="T42" fmla="*/ 1287483 w 516"/>
              <a:gd name="T43" fmla="*/ 313939 h 716"/>
              <a:gd name="T44" fmla="*/ 1249467 w 516"/>
              <a:gd name="T45" fmla="*/ 294718 h 716"/>
              <a:gd name="T46" fmla="*/ 129255 w 516"/>
              <a:gd name="T47" fmla="*/ 0 h 716"/>
              <a:gd name="T48" fmla="*/ 116583 w 516"/>
              <a:gd name="T49" fmla="*/ 19221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endParaRPr lang="zh-CN" altLang="en-US"/>
          </a:p>
        </p:txBody>
      </p:sp>
      <p:sp>
        <p:nvSpPr>
          <p:cNvPr id="58" name="Line 51"/>
          <p:cNvSpPr>
            <a:spLocks noChangeShapeType="1"/>
          </p:cNvSpPr>
          <p:nvPr/>
        </p:nvSpPr>
        <p:spPr bwMode="auto">
          <a:xfrm>
            <a:off x="3128963" y="4367213"/>
            <a:ext cx="3070225" cy="1587"/>
          </a:xfrm>
          <a:prstGeom prst="line">
            <a:avLst/>
          </a:prstGeom>
          <a:noFill/>
          <a:ln w="33338">
            <a:solidFill>
              <a:srgbClr val="FFFFFF"/>
            </a:solidFill>
            <a:miter lim="800000"/>
            <a:headEnd/>
            <a:tailEnd/>
          </a:ln>
        </p:spPr>
        <p:txBody>
          <a:bodyPr lIns="91417" tIns="45708" rIns="91417" bIns="45708"/>
          <a:lstStyle/>
          <a:p>
            <a:endParaRPr lang="zh-CN" altLang="en-US"/>
          </a:p>
        </p:txBody>
      </p:sp>
      <p:sp>
        <p:nvSpPr>
          <p:cNvPr id="59" name="Text Box 52"/>
          <p:cNvSpPr txBox="1">
            <a:spLocks noChangeArrowheads="1"/>
          </p:cNvSpPr>
          <p:nvPr/>
        </p:nvSpPr>
        <p:spPr bwMode="auto">
          <a:xfrm>
            <a:off x="6784975" y="2060575"/>
            <a:ext cx="4619625" cy="352425"/>
          </a:xfrm>
          <a:prstGeom prst="rect">
            <a:avLst/>
          </a:prstGeom>
          <a:noFill/>
          <a:ln w="9525">
            <a:noFill/>
            <a:miter lim="800000"/>
            <a:headEnd/>
            <a:tailEnd/>
          </a:ln>
        </p:spPr>
        <p:txBody>
          <a:bodyPr lIns="91417" tIns="45708" rIns="91417" bIns="45708" anchor="ctr"/>
          <a:lstStyle/>
          <a:p>
            <a:pPr>
              <a:spcBef>
                <a:spcPct val="50000"/>
              </a:spcBef>
            </a:pPr>
            <a:r>
              <a:rPr lang="en-US" altLang="zh-CN" sz="2200">
                <a:solidFill>
                  <a:srgbClr val="FFFFFF"/>
                </a:solidFill>
              </a:rPr>
              <a:t>http://www.italent.cc</a:t>
            </a:r>
            <a:endParaRPr lang="en-GB" altLang="zh-CN" sz="2200">
              <a:solidFill>
                <a:srgbClr val="FFFFFF"/>
              </a:solidFill>
            </a:endParaRPr>
          </a:p>
        </p:txBody>
      </p:sp>
      <p:sp>
        <p:nvSpPr>
          <p:cNvPr id="62" name="Text Box 62"/>
          <p:cNvSpPr txBox="1">
            <a:spLocks noChangeArrowheads="1"/>
          </p:cNvSpPr>
          <p:nvPr/>
        </p:nvSpPr>
        <p:spPr bwMode="auto">
          <a:xfrm>
            <a:off x="6735763" y="1484313"/>
            <a:ext cx="4762500" cy="598487"/>
          </a:xfrm>
          <a:prstGeom prst="rect">
            <a:avLst/>
          </a:prstGeom>
          <a:noFill/>
          <a:ln w="9525">
            <a:noFill/>
            <a:miter lim="800000"/>
            <a:headEnd/>
            <a:tailEnd/>
          </a:ln>
        </p:spPr>
        <p:txBody>
          <a:bodyPr lIns="91417" tIns="45708" rIns="91417" bIns="45708" anchor="ctr"/>
          <a:lstStyle/>
          <a:p>
            <a:pPr>
              <a:spcBef>
                <a:spcPct val="50000"/>
              </a:spcBef>
            </a:pPr>
            <a:r>
              <a:rPr lang="zh-CN" altLang="en-US" sz="2200">
                <a:solidFill>
                  <a:srgbClr val="FFFFFF"/>
                </a:solidFill>
                <a:latin typeface="微软雅黑"/>
                <a:ea typeface="微软雅黑"/>
                <a:cs typeface="微软雅黑"/>
              </a:rPr>
              <a:t>课件制作：</a:t>
            </a:r>
            <a:r>
              <a:rPr lang="zh-CN" altLang="en-US" sz="2200" b="1">
                <a:solidFill>
                  <a:srgbClr val="FFFFFF"/>
                </a:solidFill>
                <a:latin typeface="微软雅黑"/>
                <a:ea typeface="微软雅黑"/>
                <a:cs typeface="微软雅黑"/>
              </a:rPr>
              <a:t>博泰猎头</a:t>
            </a:r>
            <a:endParaRPr lang="en-GB" altLang="zh-CN" sz="2200" b="1">
              <a:solidFill>
                <a:srgbClr val="FFFFFF"/>
              </a:solidFill>
              <a:latin typeface="微软雅黑"/>
              <a:ea typeface="微软雅黑"/>
              <a:cs typeface="微软雅黑"/>
            </a:endParaRPr>
          </a:p>
        </p:txBody>
      </p:sp>
      <p:sp>
        <p:nvSpPr>
          <p:cNvPr id="63" name="TextBox 29"/>
          <p:cNvSpPr txBox="1">
            <a:spLocks noChangeArrowheads="1"/>
          </p:cNvSpPr>
          <p:nvPr/>
        </p:nvSpPr>
        <p:spPr bwMode="auto">
          <a:xfrm rot="-1154752">
            <a:off x="1390650" y="1492250"/>
            <a:ext cx="2954338" cy="923925"/>
          </a:xfrm>
          <a:prstGeom prst="rect">
            <a:avLst/>
          </a:prstGeom>
          <a:noFill/>
          <a:ln w="9525">
            <a:noFill/>
            <a:miter lim="800000"/>
            <a:headEnd/>
            <a:tailEnd/>
          </a:ln>
        </p:spPr>
        <p:txBody>
          <a:bodyPr wrap="none" lIns="91417" tIns="45708" rIns="91417" bIns="45708">
            <a:spAutoFit/>
          </a:bodyPr>
          <a:lstStyle/>
          <a:p>
            <a:r>
              <a:rPr lang="zh-CN" altLang="en-US" sz="5400" b="1">
                <a:solidFill>
                  <a:srgbClr val="FFFFFF"/>
                </a:solidFill>
                <a:latin typeface="微软雅黑"/>
                <a:ea typeface="微软雅黑"/>
                <a:cs typeface="微软雅黑"/>
              </a:rPr>
              <a:t>谢谢观看</a:t>
            </a:r>
          </a:p>
        </p:txBody>
      </p:sp>
      <p:pic>
        <p:nvPicPr>
          <p:cNvPr id="66" name="Picture 4" descr="C:\Documents and Settings\tdz\桌面\新建文件夹\欢迎02.jpg"/>
          <p:cNvPicPr>
            <a:picLocks noChangeAspect="1" noChangeArrowheads="1"/>
          </p:cNvPicPr>
          <p:nvPr/>
        </p:nvPicPr>
        <p:blipFill>
          <a:blip r:embed="rId7"/>
          <a:srcRect/>
          <a:stretch>
            <a:fillRect/>
          </a:stretch>
        </p:blipFill>
        <p:spPr bwMode="auto">
          <a:xfrm>
            <a:off x="9191625" y="4637088"/>
            <a:ext cx="2908300" cy="1817687"/>
          </a:xfrm>
          <a:prstGeom prst="rect">
            <a:avLst/>
          </a:prstGeom>
          <a:noFill/>
          <a:ln w="28575">
            <a:solidFill>
              <a:srgbClr val="8CC600"/>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300"/>
                                        <p:tgtEl>
                                          <p:spTgt spid="26"/>
                                        </p:tgtEl>
                                      </p:cBhvr>
                                    </p:animEffect>
                                  </p:childTnLst>
                                </p:cTn>
                              </p:par>
                              <p:par>
                                <p:cTn id="8" presetID="2" presetClass="entr" presetSubtype="9" fill="hold" grpId="1"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250"/>
                                        <p:tgtEl>
                                          <p:spTgt spid="20"/>
                                        </p:tgtEl>
                                      </p:cBhvr>
                                    </p:animEffect>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1+#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0"/>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300"/>
                                        <p:tgtEl>
                                          <p:spTgt spid="21"/>
                                        </p:tgtEl>
                                      </p:cBhvr>
                                    </p:animEffect>
                                  </p:childTnLst>
                                </p:cTn>
                              </p:par>
                              <p:par>
                                <p:cTn id="24" presetID="2" presetClass="entr" presetSubtype="3"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1+#ppt_w/2"/>
                                          </p:val>
                                        </p:tav>
                                        <p:tav tm="100000">
                                          <p:val>
                                            <p:strVal val="#ppt_x"/>
                                          </p:val>
                                        </p:tav>
                                      </p:tavLst>
                                    </p:anim>
                                    <p:anim calcmode="lin" valueType="num">
                                      <p:cBhvr additive="base">
                                        <p:cTn id="27" dur="1000" fill="hold"/>
                                        <p:tgtEl>
                                          <p:spTgt spid="21"/>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21"/>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250"/>
                                        <p:tgtEl>
                                          <p:spTgt spid="22"/>
                                        </p:tgtEl>
                                      </p:cBhvr>
                                    </p:animEffect>
                                  </p:childTnLst>
                                </p:cTn>
                              </p:par>
                              <p:par>
                                <p:cTn id="33" presetID="2" presetClass="entr" presetSubtype="9"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22"/>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250"/>
                                        <p:tgtEl>
                                          <p:spTgt spid="66"/>
                                        </p:tgtEl>
                                      </p:cBhvr>
                                    </p:animEffect>
                                  </p:childTnLst>
                                </p:cTn>
                              </p:par>
                              <p:par>
                                <p:cTn id="42" presetID="2" presetClass="entr" presetSubtype="8"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1000" fill="hold"/>
                                        <p:tgtEl>
                                          <p:spTgt spid="66"/>
                                        </p:tgtEl>
                                        <p:attrNameLst>
                                          <p:attrName>ppt_x</p:attrName>
                                        </p:attrNameLst>
                                      </p:cBhvr>
                                      <p:tavLst>
                                        <p:tav tm="0">
                                          <p:val>
                                            <p:strVal val="0-#ppt_w/2"/>
                                          </p:val>
                                        </p:tav>
                                        <p:tav tm="100000">
                                          <p:val>
                                            <p:strVal val="#ppt_x"/>
                                          </p:val>
                                        </p:tav>
                                      </p:tavLst>
                                    </p:anim>
                                    <p:anim calcmode="lin" valueType="num">
                                      <p:cBhvr additive="base">
                                        <p:cTn id="45" dur="1000" fill="hold"/>
                                        <p:tgtEl>
                                          <p:spTgt spid="66"/>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66"/>
                                        </p:tgtEl>
                                        <p:attrNameLst>
                                          <p:attrName>r</p:attrName>
                                        </p:attrNameLst>
                                      </p:cBhvr>
                                    </p:animRot>
                                  </p:childTnLst>
                                </p:cTn>
                              </p:par>
                            </p:childTnLst>
                          </p:cTn>
                        </p:par>
                        <p:par>
                          <p:cTn id="48" fill="hold">
                            <p:stCondLst>
                              <p:cond delay="13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800"/>
                            </p:stCondLst>
                            <p:childTnLst>
                              <p:par>
                                <p:cTn id="53" presetID="22" presetClass="entr" presetSubtype="4"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par>
                          <p:cTn id="56" fill="hold">
                            <p:stCondLst>
                              <p:cond delay="2300"/>
                            </p:stCondLst>
                            <p:childTnLst>
                              <p:par>
                                <p:cTn id="57" presetID="22" presetClass="entr" presetSubtype="2"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childTnLst>
                          </p:cTn>
                        </p:par>
                        <p:par>
                          <p:cTn id="60" fill="hold">
                            <p:stCondLst>
                              <p:cond delay="2800"/>
                            </p:stCondLst>
                            <p:childTnLst>
                              <p:par>
                                <p:cTn id="61" presetID="22" presetClass="entr" presetSubtype="4"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500"/>
                                        <p:tgtEl>
                                          <p:spTgt spid="56"/>
                                        </p:tgtEl>
                                      </p:cBhvr>
                                    </p:animEffect>
                                  </p:childTnLst>
                                </p:cTn>
                              </p:par>
                            </p:childTnLst>
                          </p:cTn>
                        </p:par>
                        <p:par>
                          <p:cTn id="64" fill="hold">
                            <p:stCondLst>
                              <p:cond delay="3300"/>
                            </p:stCondLst>
                            <p:childTnLst>
                              <p:par>
                                <p:cTn id="65" presetID="22" presetClass="entr" presetSubtype="4"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down)">
                                      <p:cBhvr>
                                        <p:cTn id="67" dur="500"/>
                                        <p:tgtEl>
                                          <p:spTgt spid="55"/>
                                        </p:tgtEl>
                                      </p:cBhvr>
                                    </p:animEffect>
                                  </p:childTnLst>
                                </p:cTn>
                              </p:par>
                            </p:childTnLst>
                          </p:cTn>
                        </p:par>
                        <p:par>
                          <p:cTn id="68" fill="hold">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up)">
                                      <p:cBhvr>
                                        <p:cTn id="71" dur="500"/>
                                        <p:tgtEl>
                                          <p:spTgt spid="57"/>
                                        </p:tgtEl>
                                      </p:cBhvr>
                                    </p:animEffect>
                                  </p:childTnLst>
                                </p:cTn>
                              </p:par>
                            </p:childTnLst>
                          </p:cTn>
                        </p:par>
                        <p:par>
                          <p:cTn id="72" fill="hold">
                            <p:stCondLst>
                              <p:cond delay="4300"/>
                            </p:stCondLst>
                            <p:childTnLst>
                              <p:par>
                                <p:cTn id="73" presetID="22" presetClass="entr" presetSubtype="1"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up)">
                                      <p:cBhvr>
                                        <p:cTn id="75" dur="500"/>
                                        <p:tgtEl>
                                          <p:spTgt spid="54"/>
                                        </p:tgtEl>
                                      </p:cBhvr>
                                    </p:animEffect>
                                  </p:childTnLst>
                                </p:cTn>
                              </p:par>
                            </p:childTnLst>
                          </p:cTn>
                        </p:par>
                        <p:par>
                          <p:cTn id="76" fill="hold">
                            <p:stCondLst>
                              <p:cond delay="4800"/>
                            </p:stCondLst>
                            <p:childTnLst>
                              <p:par>
                                <p:cTn id="77" presetID="22" presetClass="entr" presetSubtype="1"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500"/>
                                        <p:tgtEl>
                                          <p:spTgt spid="32"/>
                                        </p:tgtEl>
                                      </p:cBhvr>
                                    </p:animEffect>
                                  </p:childTnLst>
                                </p:cTn>
                              </p:par>
                            </p:childTnLst>
                          </p:cTn>
                        </p:par>
                        <p:par>
                          <p:cTn id="80" fill="hold">
                            <p:stCondLst>
                              <p:cond delay="5300"/>
                            </p:stCondLst>
                            <p:childTnLst>
                              <p:par>
                                <p:cTn id="81" presetID="22" presetClass="entr" presetSubtype="8" fill="hold" nodeType="afterEffect">
                                  <p:stCondLst>
                                    <p:cond delay="0"/>
                                  </p:st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left)">
                                      <p:cBhvr>
                                        <p:cTn id="83" dur="500"/>
                                        <p:tgtEl>
                                          <p:spTgt spid="63">
                                            <p:txEl>
                                              <p:pRg st="0" end="0"/>
                                            </p:txEl>
                                          </p:spTgt>
                                        </p:tgtEl>
                                      </p:cBhvr>
                                    </p:animEffect>
                                  </p:childTnLst>
                                </p:cTn>
                              </p:par>
                            </p:childTnLst>
                          </p:cTn>
                        </p:par>
                        <p:par>
                          <p:cTn id="84" fill="hold">
                            <p:stCondLst>
                              <p:cond delay="5800"/>
                            </p:stCondLst>
                            <p:childTnLst>
                              <p:par>
                                <p:cTn id="85" presetID="22" presetClass="entr" presetSubtype="8"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par>
                          <p:cTn id="88" fill="hold">
                            <p:stCondLst>
                              <p:cond delay="6300"/>
                            </p:stCondLst>
                            <p:childTnLst>
                              <p:par>
                                <p:cTn id="89" presetID="22" presetClass="entr" presetSubtype="4"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500"/>
                                        <p:tgtEl>
                                          <p:spTgt spid="28"/>
                                        </p:tgtEl>
                                      </p:cBhvr>
                                    </p:animEffect>
                                  </p:childTnLst>
                                </p:cTn>
                              </p:par>
                            </p:childTnLst>
                          </p:cTn>
                        </p:par>
                        <p:par>
                          <p:cTn id="92" fill="hold">
                            <p:stCondLst>
                              <p:cond delay="6800"/>
                            </p:stCondLst>
                            <p:childTnLst>
                              <p:par>
                                <p:cTn id="93" presetID="17" presetClass="entr" presetSubtype="10"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strVal val="#ppt_h"/>
                                          </p:val>
                                        </p:tav>
                                        <p:tav tm="100000">
                                          <p:val>
                                            <p:strVal val="#ppt_h"/>
                                          </p:val>
                                        </p:tav>
                                      </p:tavLst>
                                    </p:anim>
                                  </p:childTnLst>
                                </p:cTn>
                              </p:par>
                            </p:childTnLst>
                          </p:cTn>
                        </p:par>
                        <p:par>
                          <p:cTn id="97" fill="hold">
                            <p:stCondLst>
                              <p:cond delay="7300"/>
                            </p:stCondLst>
                            <p:childTnLst>
                              <p:par>
                                <p:cTn id="98" presetID="22" presetClass="entr" presetSubtype="8" fill="hold" grpId="0" nodeType="after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wipe(left)">
                                      <p:cBhvr>
                                        <p:cTn id="100" dur="500"/>
                                        <p:tgtEl>
                                          <p:spTgt spid="62"/>
                                        </p:tgtEl>
                                      </p:cBhvr>
                                    </p:animEffect>
                                  </p:childTnLst>
                                </p:cTn>
                              </p:par>
                            </p:childTnLst>
                          </p:cTn>
                        </p:par>
                        <p:par>
                          <p:cTn id="101" fill="hold">
                            <p:stCondLst>
                              <p:cond delay="7800"/>
                            </p:stCondLst>
                            <p:childTnLst>
                              <p:par>
                                <p:cTn id="102" presetID="22" presetClass="entr" presetSubtype="8" fill="hold" grpId="0"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animBg="1"/>
      <p:bldP spid="29" grpId="0" animBg="1"/>
      <p:bldP spid="31" grpId="0" animBg="1"/>
      <p:bldP spid="32" grpId="0" animBg="1"/>
      <p:bldP spid="34" grpId="0" animBg="1"/>
      <p:bldP spid="53" grpId="0" animBg="1"/>
      <p:bldP spid="54" grpId="0" animBg="1"/>
      <p:bldP spid="55" grpId="0" animBg="1"/>
      <p:bldP spid="56" grpId="0" animBg="1"/>
      <p:bldP spid="57" grpId="0" animBg="1"/>
      <p:bldP spid="58" grpId="0" animBg="1"/>
      <p:bldP spid="59"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0"/>
          <p:cNvSpPr txBox="1">
            <a:spLocks noChangeArrowheads="1"/>
          </p:cNvSpPr>
          <p:nvPr/>
        </p:nvSpPr>
        <p:spPr bwMode="auto">
          <a:xfrm>
            <a:off x="5449888" y="452438"/>
            <a:ext cx="4464050" cy="369887"/>
          </a:xfrm>
          <a:prstGeom prst="rect">
            <a:avLst/>
          </a:prstGeom>
          <a:solidFill>
            <a:srgbClr val="99CC00">
              <a:alpha val="20000"/>
            </a:srgbClr>
          </a:solidFill>
          <a:ln w="12700" cap="rnd" algn="ctr">
            <a:solidFill>
              <a:srgbClr val="99CC00"/>
            </a:solidFill>
            <a:prstDash val="sysDash"/>
            <a:round/>
            <a:headEnd/>
            <a:tailEnd/>
          </a:ln>
        </p:spPr>
        <p:txBody>
          <a:bodyPr wrap="none" anchor="ctr"/>
          <a:lstStyle/>
          <a:p>
            <a:pPr indent="96838" latinLnBrk="1"/>
            <a:r>
              <a:rPr kumimoji="1" lang="en-US" altLang="zh-CN" sz="1600">
                <a:solidFill>
                  <a:srgbClr val="99CC00"/>
                </a:solidFill>
                <a:latin typeface="微软雅黑"/>
                <a:ea typeface="微软雅黑"/>
                <a:cs typeface="微软雅黑"/>
              </a:rPr>
              <a:t>1.2 </a:t>
            </a:r>
            <a:r>
              <a:rPr kumimoji="1" lang="zh-CN" altLang="en-US" sz="1600">
                <a:solidFill>
                  <a:srgbClr val="99CC00"/>
                </a:solidFill>
                <a:latin typeface="微软雅黑"/>
                <a:ea typeface="微软雅黑"/>
                <a:cs typeface="微软雅黑"/>
              </a:rPr>
              <a:t>组织管理概述</a:t>
            </a:r>
          </a:p>
        </p:txBody>
      </p:sp>
      <p:sp>
        <p:nvSpPr>
          <p:cNvPr id="17" name="TextBox 6"/>
          <p:cNvSpPr txBox="1"/>
          <p:nvPr/>
        </p:nvSpPr>
        <p:spPr>
          <a:xfrm>
            <a:off x="1654175" y="4784725"/>
            <a:ext cx="9791700" cy="1052513"/>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组织管理（</a:t>
            </a:r>
            <a:r>
              <a:rPr lang="en-US" altLang="zh-CN" sz="1600" dirty="0">
                <a:solidFill>
                  <a:schemeClr val="bg1">
                    <a:lumMod val="85000"/>
                  </a:schemeClr>
                </a:solidFill>
                <a:latin typeface="微软雅黑" pitchFamily="34" charset="-122"/>
                <a:ea typeface="微软雅黑" pitchFamily="34" charset="-122"/>
              </a:rPr>
              <a:t>Organizational Management</a:t>
            </a:r>
            <a:r>
              <a:rPr lang="zh-CN" altLang="en-US" sz="1600" dirty="0">
                <a:solidFill>
                  <a:schemeClr val="bg1">
                    <a:lumMod val="85000"/>
                  </a:schemeClr>
                </a:solidFill>
                <a:latin typeface="微软雅黑" pitchFamily="34" charset="-122"/>
                <a:ea typeface="微软雅黑" pitchFamily="34" charset="-122"/>
              </a:rPr>
              <a:t>）就是通过</a:t>
            </a:r>
            <a:r>
              <a:rPr lang="zh-CN" altLang="en-US" sz="1600" b="1" dirty="0">
                <a:solidFill>
                  <a:srgbClr val="99CC00"/>
                </a:solidFill>
                <a:latin typeface="微软雅黑" pitchFamily="34" charset="-122"/>
                <a:ea typeface="微软雅黑" pitchFamily="34" charset="-122"/>
              </a:rPr>
              <a:t>建立组织结构，规定职务或职位，明确责权关系，以使组织中的成员互相协作配合、共同劳动，有效实现组织目标的过程</a:t>
            </a:r>
            <a:r>
              <a:rPr lang="zh-CN" altLang="en-US" sz="1600" dirty="0">
                <a:solidFill>
                  <a:schemeClr val="bg1">
                    <a:lumMod val="85000"/>
                  </a:schemeClr>
                </a:solidFill>
                <a:latin typeface="微软雅黑" pitchFamily="34" charset="-122"/>
                <a:ea typeface="微软雅黑" pitchFamily="34" charset="-122"/>
              </a:rPr>
              <a:t>。组织管理是管理活动的一部分，也称组织职能。</a:t>
            </a:r>
          </a:p>
        </p:txBody>
      </p:sp>
      <p:sp>
        <p:nvSpPr>
          <p:cNvPr id="18" name="TextBox 6"/>
          <p:cNvSpPr txBox="1"/>
          <p:nvPr/>
        </p:nvSpPr>
        <p:spPr>
          <a:xfrm>
            <a:off x="1654175" y="5897563"/>
            <a:ext cx="9791700" cy="411162"/>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组织管理的任务是：</a:t>
            </a:r>
            <a:r>
              <a:rPr lang="en-US" altLang="zh-CN" sz="1600" dirty="0">
                <a:solidFill>
                  <a:schemeClr val="bg1">
                    <a:lumMod val="85000"/>
                  </a:schemeClr>
                </a:solidFill>
                <a:latin typeface="微软雅黑" pitchFamily="34" charset="-122"/>
                <a:ea typeface="微软雅黑" pitchFamily="34" charset="-122"/>
              </a:rPr>
              <a:t>1</a:t>
            </a:r>
            <a:r>
              <a:rPr lang="zh-CN" altLang="en-US" sz="1600" dirty="0">
                <a:solidFill>
                  <a:schemeClr val="bg1">
                    <a:lumMod val="85000"/>
                  </a:schemeClr>
                </a:solidFill>
                <a:latin typeface="微软雅黑" pitchFamily="34" charset="-122"/>
                <a:ea typeface="微软雅黑" pitchFamily="34" charset="-122"/>
              </a:rPr>
              <a:t>）</a:t>
            </a:r>
            <a:r>
              <a:rPr lang="zh-CN" altLang="en-US" sz="1600" b="1" dirty="0">
                <a:solidFill>
                  <a:srgbClr val="99CC00"/>
                </a:solidFill>
                <a:latin typeface="微软雅黑" pitchFamily="34" charset="-122"/>
                <a:ea typeface="微软雅黑" pitchFamily="34" charset="-122"/>
              </a:rPr>
              <a:t>组织结构设计</a:t>
            </a:r>
            <a:r>
              <a:rPr lang="zh-CN" altLang="en-US" sz="1600" dirty="0">
                <a:solidFill>
                  <a:schemeClr val="bg1">
                    <a:lumMod val="85000"/>
                  </a:schemeClr>
                </a:solidFill>
                <a:latin typeface="微软雅黑" pitchFamily="34" charset="-122"/>
                <a:ea typeface="微软雅黑" pitchFamily="34" charset="-122"/>
              </a:rPr>
              <a:t>；</a:t>
            </a:r>
            <a:r>
              <a:rPr lang="en-US" altLang="zh-CN" sz="1600" dirty="0">
                <a:solidFill>
                  <a:schemeClr val="bg1">
                    <a:lumMod val="85000"/>
                  </a:schemeClr>
                </a:solidFill>
                <a:latin typeface="微软雅黑" pitchFamily="34" charset="-122"/>
                <a:ea typeface="微软雅黑" pitchFamily="34" charset="-122"/>
              </a:rPr>
              <a:t>2</a:t>
            </a:r>
            <a:r>
              <a:rPr lang="zh-CN" altLang="en-US" sz="1600" dirty="0">
                <a:solidFill>
                  <a:schemeClr val="bg1">
                    <a:lumMod val="85000"/>
                  </a:schemeClr>
                </a:solidFill>
                <a:latin typeface="微软雅黑" pitchFamily="34" charset="-122"/>
                <a:ea typeface="微软雅黑" pitchFamily="34" charset="-122"/>
              </a:rPr>
              <a:t>）</a:t>
            </a:r>
            <a:r>
              <a:rPr lang="zh-CN" altLang="en-US" sz="1600" b="1" dirty="0">
                <a:solidFill>
                  <a:srgbClr val="99CC00"/>
                </a:solidFill>
                <a:latin typeface="微软雅黑" pitchFamily="34" charset="-122"/>
                <a:ea typeface="微软雅黑" pitchFamily="34" charset="-122"/>
              </a:rPr>
              <a:t>岗位设计（定岗定编）</a:t>
            </a:r>
            <a:r>
              <a:rPr lang="zh-CN" altLang="en-US" sz="1600" dirty="0">
                <a:solidFill>
                  <a:schemeClr val="bg1">
                    <a:lumMod val="85000"/>
                  </a:schemeClr>
                </a:solidFill>
                <a:latin typeface="微软雅黑" pitchFamily="34" charset="-122"/>
                <a:ea typeface="微软雅黑" pitchFamily="34" charset="-122"/>
              </a:rPr>
              <a:t>。</a:t>
            </a:r>
            <a:endParaRPr lang="zh-CN" altLang="en-US" sz="1600" b="1" dirty="0">
              <a:solidFill>
                <a:schemeClr val="bg1">
                  <a:lumMod val="85000"/>
                </a:schemeClr>
              </a:solidFill>
              <a:latin typeface="微软雅黑" pitchFamily="34" charset="-122"/>
              <a:ea typeface="微软雅黑" pitchFamily="34" charset="-122"/>
            </a:endParaRPr>
          </a:p>
        </p:txBody>
      </p:sp>
      <p:pic>
        <p:nvPicPr>
          <p:cNvPr id="2" name="图片 1"/>
          <p:cNvPicPr>
            <a:picLocks noChangeAspect="1"/>
          </p:cNvPicPr>
          <p:nvPr/>
        </p:nvPicPr>
        <p:blipFill>
          <a:blip r:embed="rId2"/>
          <a:srcRect/>
          <a:stretch>
            <a:fillRect/>
          </a:stretch>
        </p:blipFill>
        <p:spPr bwMode="auto">
          <a:xfrm>
            <a:off x="4945063" y="2239963"/>
            <a:ext cx="6164262" cy="2301875"/>
          </a:xfrm>
          <a:prstGeom prst="rect">
            <a:avLst/>
          </a:prstGeom>
          <a:noFill/>
          <a:ln w="28575">
            <a:solidFill>
              <a:srgbClr val="99CC00"/>
            </a:solid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a:off x="3022742" y="2417454"/>
            <a:ext cx="2676593" cy="2307690"/>
          </a:xfrm>
          <a:prstGeom prst="hexagon">
            <a:avLst>
              <a:gd name="adj" fmla="val 25000"/>
              <a:gd name="vf" fmla="val 115470"/>
            </a:avLst>
          </a:prstGeom>
          <a:blipFill>
            <a:blip r:embed="rId2" cstate="print">
              <a:extLst>
                <a:ext uri="{28A0092B-C50C-407E-A947-70E740481C1C}"/>
              </a:extLst>
            </a:blip>
            <a:srcRect/>
            <a:stretch>
              <a:fillRect t="-5000" b="-5000"/>
            </a:stretch>
          </a:blipFill>
          <a:ln>
            <a:solidFill>
              <a:srgbClr val="99CC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矩形 6"/>
          <p:cNvSpPr/>
          <p:nvPr/>
        </p:nvSpPr>
        <p:spPr>
          <a:xfrm>
            <a:off x="6604000" y="37798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组织结构概述</a:t>
            </a:r>
          </a:p>
        </p:txBody>
      </p:sp>
      <p:sp>
        <p:nvSpPr>
          <p:cNvPr id="8" name="矩形 7"/>
          <p:cNvSpPr/>
          <p:nvPr/>
        </p:nvSpPr>
        <p:spPr>
          <a:xfrm>
            <a:off x="6604000" y="42116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组织结构设计的原则</a:t>
            </a:r>
          </a:p>
        </p:txBody>
      </p:sp>
      <p:sp>
        <p:nvSpPr>
          <p:cNvPr id="9" name="TextBox 8"/>
          <p:cNvSpPr txBox="1">
            <a:spLocks noChangeArrowheads="1"/>
          </p:cNvSpPr>
          <p:nvPr/>
        </p:nvSpPr>
        <p:spPr bwMode="auto">
          <a:xfrm>
            <a:off x="5091113" y="2997200"/>
            <a:ext cx="5110162" cy="522288"/>
          </a:xfrm>
          <a:prstGeom prst="rect">
            <a:avLst/>
          </a:prstGeom>
          <a:noFill/>
          <a:ln w="9525">
            <a:noFill/>
            <a:miter lim="800000"/>
            <a:headEnd/>
            <a:tailEnd/>
          </a:ln>
        </p:spPr>
        <p:txBody>
          <a:bodyPr>
            <a:spAutoFit/>
          </a:bodyPr>
          <a:lstStyle/>
          <a:p>
            <a:pPr algn="ctr"/>
            <a:r>
              <a:rPr lang="en-US" altLang="zh-CN" sz="2800">
                <a:solidFill>
                  <a:srgbClr val="FF3C00"/>
                </a:solidFill>
                <a:latin typeface="Impact" pitchFamily="34" charset="0"/>
                <a:ea typeface="微软雅黑"/>
                <a:cs typeface="微软雅黑"/>
              </a:rPr>
              <a:t>02</a:t>
            </a:r>
            <a:r>
              <a:rPr lang="en-US" altLang="zh-CN" sz="2800" b="1">
                <a:solidFill>
                  <a:srgbClr val="FF3C00"/>
                </a:solidFill>
                <a:latin typeface="微软雅黑"/>
                <a:ea typeface="微软雅黑"/>
                <a:cs typeface="微软雅黑"/>
              </a:rPr>
              <a:t>  </a:t>
            </a:r>
            <a:r>
              <a:rPr lang="zh-CN" altLang="en-US" sz="2800" b="1">
                <a:solidFill>
                  <a:srgbClr val="FF3C00"/>
                </a:solidFill>
                <a:latin typeface="微软雅黑"/>
                <a:ea typeface="微软雅黑"/>
                <a:cs typeface="微软雅黑"/>
              </a:rPr>
              <a:t>组织结构设计</a:t>
            </a:r>
          </a:p>
        </p:txBody>
      </p:sp>
      <p:cxnSp>
        <p:nvCxnSpPr>
          <p:cNvPr id="10" name="直接连接符 9"/>
          <p:cNvCxnSpPr/>
          <p:nvPr/>
        </p:nvCxnSpPr>
        <p:spPr>
          <a:xfrm>
            <a:off x="5699125" y="3571875"/>
            <a:ext cx="4502150" cy="0"/>
          </a:xfrm>
          <a:prstGeom prst="line">
            <a:avLst/>
          </a:prstGeom>
          <a:ln w="28575">
            <a:solidFill>
              <a:srgbClr val="99CC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604000" y="46434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组织结构的设计过程</a:t>
            </a:r>
          </a:p>
        </p:txBody>
      </p:sp>
      <p:sp>
        <p:nvSpPr>
          <p:cNvPr id="13" name="矩形 12"/>
          <p:cNvSpPr/>
          <p:nvPr/>
        </p:nvSpPr>
        <p:spPr>
          <a:xfrm>
            <a:off x="6604000" y="5075238"/>
            <a:ext cx="3597275" cy="36988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zh-CN" altLang="en-US" kern="0" dirty="0">
                <a:solidFill>
                  <a:schemeClr val="bg1">
                    <a:lumMod val="85000"/>
                  </a:schemeClr>
                </a:solidFill>
                <a:latin typeface="微软雅黑" pitchFamily="34" charset="-122"/>
                <a:ea typeface="微软雅黑" pitchFamily="34" charset="-122"/>
              </a:rPr>
              <a:t>组织变革</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9"/>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8"/>
                                        </p:tgtEl>
                                        <p:attrNameLst>
                                          <p:attrName>style.visibility</p:attrName>
                                        </p:attrNameLst>
                                      </p:cBhvr>
                                      <p:to>
                                        <p:strVal val="visible"/>
                                      </p:to>
                                    </p:set>
                                    <p:animScale>
                                      <p:cBhvr>
                                        <p:cTn id="1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tgtEl>
                                        <p:attrNameLst>
                                          <p:attrName>ppt_x</p:attrName>
                                          <p:attrName>ppt_y</p:attrName>
                                        </p:attrNameLst>
                                      </p:cBhvr>
                                    </p:animMotion>
                                    <p:animEffect transition="in" filter="fade">
                                      <p:cBhvr>
                                        <p:cTn id="20" dur="1000"/>
                                        <p:tgtEl>
                                          <p:spTgt spid="8"/>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11"/>
                                        </p:tgtEl>
                                        <p:attrNameLst>
                                          <p:attrName>style.visibility</p:attrName>
                                        </p:attrNameLst>
                                      </p:cBhvr>
                                      <p:to>
                                        <p:strVal val="visible"/>
                                      </p:to>
                                    </p:set>
                                    <p:animScale>
                                      <p:cBhvr>
                                        <p:cTn id="2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1"/>
                                        </p:tgtEl>
                                        <p:attrNameLst>
                                          <p:attrName>ppt_x</p:attrName>
                                          <p:attrName>ppt_y</p:attrName>
                                        </p:attrNameLst>
                                      </p:cBhvr>
                                    </p:animMotion>
                                    <p:animEffect transition="in" filter="fade">
                                      <p:cBhvr>
                                        <p:cTn id="25" dur="1000"/>
                                        <p:tgtEl>
                                          <p:spTgt spid="11"/>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13"/>
                                        </p:tgtEl>
                                        <p:attrNameLst>
                                          <p:attrName>style.visibility</p:attrName>
                                        </p:attrNameLst>
                                      </p:cBhvr>
                                      <p:to>
                                        <p:strVal val="visible"/>
                                      </p:to>
                                    </p:set>
                                    <p:animScale>
                                      <p:cBhvr>
                                        <p:cTn id="2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
                                        </p:tgtEl>
                                        <p:attrNameLst>
                                          <p:attrName>ppt_x</p:attrName>
                                          <p:attrName>ppt_y</p:attrName>
                                        </p:attrNameLst>
                                      </p:cBhvr>
                                    </p:animMotion>
                                    <p:animEffect transition="in" filter="fade">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9121775" y="3440113"/>
            <a:ext cx="2089150" cy="2941637"/>
          </a:xfrm>
          <a:prstGeom prst="rect">
            <a:avLst/>
          </a:prstGeom>
          <a:noFill/>
        </p:spPr>
        <p:txBody>
          <a:bodyPr>
            <a:spAutoFit/>
          </a:bodyPr>
          <a:lstStyle/>
          <a:p>
            <a:pPr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组织设计就是建立一种有效的组织结构框架，对组织成员在实现组织目标过程中的工作分工及协作关系作出正式、规范的安排。概括来说，就是要提供组织结构系统图和编制职务说明书。</a:t>
            </a:r>
            <a:endParaRPr lang="zh-CN" altLang="zh-CN" sz="1600" b="1" dirty="0">
              <a:solidFill>
                <a:schemeClr val="bg1">
                  <a:lumMod val="85000"/>
                </a:schemeClr>
              </a:solidFill>
              <a:latin typeface="微软雅黑" pitchFamily="34" charset="-122"/>
              <a:ea typeface="微软雅黑" pitchFamily="34" charset="-122"/>
            </a:endParaRPr>
          </a:p>
        </p:txBody>
      </p:sp>
      <p:pic>
        <p:nvPicPr>
          <p:cNvPr id="4" name="图片 3"/>
          <p:cNvPicPr>
            <a:picLocks noChangeAspect="1"/>
          </p:cNvPicPr>
          <p:nvPr/>
        </p:nvPicPr>
        <p:blipFill rotWithShape="1">
          <a:blip r:embed="rId4"/>
          <a:srcRect/>
          <a:stretch/>
        </p:blipFill>
        <p:spPr>
          <a:xfrm>
            <a:off x="1654175" y="1773238"/>
            <a:ext cx="7280275" cy="4608512"/>
          </a:xfrm>
          <a:prstGeom prst="rect">
            <a:avLst/>
          </a:prstGeom>
          <a:ln w="28575">
            <a:solidFill>
              <a:srgbClr val="99CC00"/>
            </a:solidFill>
          </a:ln>
          <a:effectLst>
            <a:outerShdw blurRad="50800" dist="38100" dir="2700000" algn="tl" rotWithShape="0">
              <a:prstClr val="black">
                <a:alpha val="40000"/>
              </a:prstClr>
            </a:outerShdw>
          </a:effectLst>
        </p:spPr>
      </p:pic>
      <p:sp>
        <p:nvSpPr>
          <p:cNvPr id="5" name="Rectangle 33"/>
          <p:cNvSpPr/>
          <p:nvPr>
            <p:custDataLst>
              <p:tags r:id="rId1"/>
            </p:custDataLst>
          </p:nvPr>
        </p:nvSpPr>
        <p:spPr bwMode="auto">
          <a:xfrm>
            <a:off x="8545513" y="2805113"/>
            <a:ext cx="2663825" cy="488950"/>
          </a:xfrm>
          <a:prstGeom prst="rect">
            <a:avLst/>
          </a:prstGeom>
          <a:solidFill>
            <a:srgbClr val="99CC00">
              <a:alpha val="69804"/>
            </a:srgbClr>
          </a:solidFill>
          <a:ln w="9525" cap="flat" cmpd="sng" algn="ctr">
            <a:noFill/>
            <a:prstDash val="solid"/>
            <a:headEnd type="none" w="med" len="med"/>
            <a:tailEnd type="none" w="med" len="med"/>
          </a:ln>
          <a:effectLst/>
        </p:spPr>
        <p:txBody>
          <a:bodyPr lIns="68583" tIns="34292" rIns="68583" bIns="34292"/>
          <a:lstStyle/>
          <a:p>
            <a:pPr algn="ctr" defTabSz="685637">
              <a:defRPr/>
            </a:pPr>
            <a:endParaRPr lang="en-US" sz="1500" kern="0" dirty="0">
              <a:gradFill>
                <a:gsLst>
                  <a:gs pos="0">
                    <a:srgbClr val="FFFFFF"/>
                  </a:gs>
                  <a:gs pos="100000">
                    <a:srgbClr val="FFFFFF"/>
                  </a:gs>
                </a:gsLst>
                <a:lin ang="5400000" scaled="0"/>
              </a:gradFill>
              <a:latin typeface="Segoe UI"/>
              <a:ea typeface="+mn-ea"/>
            </a:endParaRPr>
          </a:p>
        </p:txBody>
      </p:sp>
      <p:sp>
        <p:nvSpPr>
          <p:cNvPr id="6" name="TextBox 32"/>
          <p:cNvSpPr txBox="1"/>
          <p:nvPr>
            <p:custDataLst>
              <p:tags r:id="rId2"/>
            </p:custDataLst>
          </p:nvPr>
        </p:nvSpPr>
        <p:spPr>
          <a:xfrm>
            <a:off x="8545513" y="2852738"/>
            <a:ext cx="2663825" cy="384175"/>
          </a:xfrm>
          <a:prstGeom prst="rect">
            <a:avLst/>
          </a:prstGeom>
          <a:noFill/>
        </p:spPr>
        <p:txBody>
          <a:bodyPr lIns="68586" tIns="68586" rIns="68586" bIns="68586">
            <a:spAutoFit/>
          </a:bodyPr>
          <a:lstStyle/>
          <a:p>
            <a:pPr fontAlgn="auto">
              <a:spcBef>
                <a:spcPts val="0"/>
              </a:spcBef>
              <a:spcAft>
                <a:spcPts val="0"/>
              </a:spcAft>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 什么是组织结构设计？</a:t>
            </a:r>
            <a:endParaRPr lang="en-US" sz="1600" kern="0" dirty="0">
              <a:solidFill>
                <a:srgbClr val="FFFFFF">
                  <a:alpha val="99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6"/>
          <p:cNvSpPr txBox="1"/>
          <p:nvPr/>
        </p:nvSpPr>
        <p:spPr>
          <a:xfrm>
            <a:off x="1489075" y="2705100"/>
            <a:ext cx="4248150" cy="1052513"/>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像人体由骨胳作为基本框架一样，组织也是由结构来决定其形状。组织</a:t>
            </a:r>
            <a:r>
              <a:rPr lang="zh-CN" altLang="en-US" sz="1600" dirty="0">
                <a:solidFill>
                  <a:schemeClr val="bg1">
                    <a:lumMod val="85000"/>
                  </a:schemeClr>
                </a:solidFill>
                <a:latin typeface="微软雅黑" pitchFamily="34" charset="-122"/>
                <a:ea typeface="微软雅黑" pitchFamily="34" charset="-122"/>
              </a:rPr>
              <a:t>结构就是</a:t>
            </a:r>
            <a:r>
              <a:rPr lang="zh-CN" altLang="en-US" sz="1600" dirty="0">
                <a:solidFill>
                  <a:schemeClr val="bg1">
                    <a:lumMod val="85000"/>
                  </a:schemeClr>
                </a:solidFill>
                <a:latin typeface="微软雅黑" pitchFamily="34" charset="-122"/>
                <a:ea typeface="微软雅黑" pitchFamily="34" charset="-122"/>
              </a:rPr>
              <a:t>描述组织的框架体系。</a:t>
            </a:r>
            <a:endParaRPr lang="zh-CN" altLang="zh-CN" sz="1600" dirty="0">
              <a:solidFill>
                <a:schemeClr val="bg1">
                  <a:lumMod val="85000"/>
                </a:schemeClr>
              </a:solidFill>
              <a:latin typeface="微软雅黑" pitchFamily="34" charset="-122"/>
              <a:ea typeface="微软雅黑" pitchFamily="34" charset="-122"/>
            </a:endParaRPr>
          </a:p>
        </p:txBody>
      </p:sp>
      <p:sp>
        <p:nvSpPr>
          <p:cNvPr id="26" name="TextBox 6"/>
          <p:cNvSpPr txBox="1"/>
          <p:nvPr/>
        </p:nvSpPr>
        <p:spPr>
          <a:xfrm>
            <a:off x="1489075" y="4608513"/>
            <a:ext cx="4248150" cy="1692275"/>
          </a:xfrm>
          <a:prstGeom prst="rect">
            <a:avLst/>
          </a:prstGeom>
          <a:noFill/>
        </p:spPr>
        <p:txBody>
          <a:bodyPr>
            <a:spAutoFit/>
          </a:bodyPr>
          <a:lstStyle/>
          <a:p>
            <a:pPr indent="457200" fontAlgn="auto">
              <a:lnSpc>
                <a:spcPct val="130000"/>
              </a:lnSpc>
              <a:spcBef>
                <a:spcPts val="0"/>
              </a:spcBef>
              <a:spcAft>
                <a:spcPts val="0"/>
              </a:spcAft>
              <a:defRPr/>
            </a:pPr>
            <a:r>
              <a:rPr lang="zh-CN" altLang="en-US" sz="1600" dirty="0">
                <a:solidFill>
                  <a:schemeClr val="bg1">
                    <a:lumMod val="85000"/>
                  </a:schemeClr>
                </a:solidFill>
                <a:latin typeface="微软雅黑" pitchFamily="34" charset="-122"/>
                <a:ea typeface="微软雅黑" pitchFamily="34" charset="-122"/>
              </a:rPr>
              <a:t>公司的组织机构是指从事公司经营管理活动的权力、决策、执行和监督机构的总称，是组织结构中从事经营决策和监督的最高层次。组织机构属于组织结构的范畴，处于组织结构的最高层。</a:t>
            </a:r>
            <a:endParaRPr lang="zh-CN" altLang="en-US" sz="1600" b="1" dirty="0">
              <a:solidFill>
                <a:schemeClr val="bg1">
                  <a:lumMod val="85000"/>
                </a:schemeClr>
              </a:solidFill>
              <a:latin typeface="微软雅黑" pitchFamily="34" charset="-122"/>
              <a:ea typeface="微软雅黑" pitchFamily="34" charset="-122"/>
            </a:endParaRPr>
          </a:p>
        </p:txBody>
      </p:sp>
      <p:sp>
        <p:nvSpPr>
          <p:cNvPr id="28675" name="TextBox 6"/>
          <p:cNvSpPr txBox="1">
            <a:spLocks noChangeArrowheads="1"/>
          </p:cNvSpPr>
          <p:nvPr/>
        </p:nvSpPr>
        <p:spPr bwMode="auto">
          <a:xfrm>
            <a:off x="1633538" y="2087563"/>
            <a:ext cx="5616575" cy="417512"/>
          </a:xfrm>
          <a:prstGeom prst="rect">
            <a:avLst/>
          </a:prstGeom>
          <a:noFill/>
          <a:ln w="9525">
            <a:noFill/>
            <a:miter lim="800000"/>
            <a:headEnd/>
            <a:tailEnd/>
          </a:ln>
        </p:spPr>
        <p:txBody>
          <a:bodyPr>
            <a:spAutoFit/>
          </a:bodyPr>
          <a:lstStyle/>
          <a:p>
            <a:pPr>
              <a:lnSpc>
                <a:spcPct val="130000"/>
              </a:lnSpc>
            </a:pPr>
            <a:r>
              <a:rPr lang="en-US" altLang="zh-CN">
                <a:solidFill>
                  <a:srgbClr val="99CC00"/>
                </a:solidFill>
                <a:latin typeface="微软雅黑"/>
                <a:ea typeface="微软雅黑"/>
                <a:cs typeface="微软雅黑"/>
              </a:rPr>
              <a:t>2.1.1  </a:t>
            </a:r>
            <a:r>
              <a:rPr lang="zh-CN" altLang="en-US">
                <a:solidFill>
                  <a:srgbClr val="99CC00"/>
                </a:solidFill>
                <a:latin typeface="微软雅黑"/>
                <a:ea typeface="微软雅黑"/>
                <a:cs typeface="微软雅黑"/>
              </a:rPr>
              <a:t>组织结构的定义</a:t>
            </a:r>
          </a:p>
        </p:txBody>
      </p:sp>
      <p:cxnSp>
        <p:nvCxnSpPr>
          <p:cNvPr id="28676" name="直接连接符 9"/>
          <p:cNvCxnSpPr>
            <a:cxnSpLocks noChangeShapeType="1"/>
            <a:endCxn id="28677" idx="1"/>
          </p:cNvCxnSpPr>
          <p:nvPr/>
        </p:nvCxnSpPr>
        <p:spPr bwMode="auto">
          <a:xfrm>
            <a:off x="1627188" y="4405313"/>
            <a:ext cx="431800" cy="0"/>
          </a:xfrm>
          <a:prstGeom prst="line">
            <a:avLst/>
          </a:prstGeom>
          <a:noFill/>
          <a:ln w="12700" cap="rnd" algn="ctr">
            <a:solidFill>
              <a:srgbClr val="99CC00"/>
            </a:solidFill>
            <a:prstDash val="sysDash"/>
            <a:round/>
            <a:headEnd type="oval" w="med" len="med"/>
            <a:tailEnd/>
          </a:ln>
        </p:spPr>
      </p:cxnSp>
      <p:sp>
        <p:nvSpPr>
          <p:cNvPr id="28677" name="矩形 10"/>
          <p:cNvSpPr>
            <a:spLocks noChangeArrowheads="1"/>
          </p:cNvSpPr>
          <p:nvPr/>
        </p:nvSpPr>
        <p:spPr bwMode="auto">
          <a:xfrm>
            <a:off x="2058988" y="4221163"/>
            <a:ext cx="3168650" cy="369887"/>
          </a:xfrm>
          <a:prstGeom prst="rect">
            <a:avLst/>
          </a:prstGeom>
          <a:noFill/>
          <a:ln w="9525">
            <a:noFill/>
            <a:miter lim="800000"/>
            <a:headEnd/>
            <a:tailEnd/>
          </a:ln>
        </p:spPr>
        <p:txBody>
          <a:bodyPr>
            <a:spAutoFit/>
          </a:bodyPr>
          <a:lstStyle/>
          <a:p>
            <a:pPr algn="ctr"/>
            <a:r>
              <a:rPr lang="en-US" altLang="zh-CN">
                <a:solidFill>
                  <a:srgbClr val="99CC00"/>
                </a:solidFill>
                <a:latin typeface="微软雅黑"/>
                <a:ea typeface="微软雅黑"/>
                <a:cs typeface="微软雅黑"/>
              </a:rPr>
              <a:t>【</a:t>
            </a:r>
            <a:r>
              <a:rPr lang="zh-CN" altLang="en-US">
                <a:solidFill>
                  <a:srgbClr val="99CC00"/>
                </a:solidFill>
                <a:latin typeface="微软雅黑"/>
                <a:ea typeface="微软雅黑"/>
                <a:cs typeface="微软雅黑"/>
              </a:rPr>
              <a:t>组织机构与组织结构的区别</a:t>
            </a:r>
            <a:r>
              <a:rPr lang="en-US" altLang="zh-CN">
                <a:solidFill>
                  <a:srgbClr val="99CC00"/>
                </a:solidFill>
                <a:latin typeface="微软雅黑"/>
                <a:ea typeface="微软雅黑"/>
                <a:cs typeface="微软雅黑"/>
              </a:rPr>
              <a:t>】</a:t>
            </a:r>
            <a:endParaRPr lang="zh-CN" altLang="en-US">
              <a:solidFill>
                <a:srgbClr val="99CC00"/>
              </a:solidFill>
              <a:latin typeface="Calibri" pitchFamily="34" charset="0"/>
            </a:endParaRPr>
          </a:p>
        </p:txBody>
      </p:sp>
      <p:cxnSp>
        <p:nvCxnSpPr>
          <p:cNvPr id="28678" name="直接连接符 12"/>
          <p:cNvCxnSpPr>
            <a:cxnSpLocks noChangeShapeType="1"/>
            <a:stCxn id="28677" idx="3"/>
          </p:cNvCxnSpPr>
          <p:nvPr/>
        </p:nvCxnSpPr>
        <p:spPr bwMode="auto">
          <a:xfrm>
            <a:off x="5227638" y="4405313"/>
            <a:ext cx="431800" cy="0"/>
          </a:xfrm>
          <a:prstGeom prst="line">
            <a:avLst/>
          </a:prstGeom>
          <a:noFill/>
          <a:ln w="12700" cap="rnd" algn="ctr">
            <a:solidFill>
              <a:srgbClr val="99CC00"/>
            </a:solidFill>
            <a:prstDash val="sysDash"/>
            <a:round/>
            <a:headEnd/>
            <a:tailEnd type="oval" w="med" len="med"/>
          </a:ln>
        </p:spPr>
      </p:cxnSp>
      <p:cxnSp>
        <p:nvCxnSpPr>
          <p:cNvPr id="28679" name="直接连接符 18"/>
          <p:cNvCxnSpPr>
            <a:cxnSpLocks noChangeShapeType="1"/>
          </p:cNvCxnSpPr>
          <p:nvPr/>
        </p:nvCxnSpPr>
        <p:spPr bwMode="auto">
          <a:xfrm>
            <a:off x="1562100" y="6381750"/>
            <a:ext cx="9936163" cy="0"/>
          </a:xfrm>
          <a:prstGeom prst="line">
            <a:avLst/>
          </a:prstGeom>
          <a:noFill/>
          <a:ln w="12700" cap="rnd" algn="ctr">
            <a:solidFill>
              <a:srgbClr val="99CC00"/>
            </a:solidFill>
            <a:prstDash val="sysDash"/>
            <a:round/>
            <a:headEnd type="oval" w="med" len="med"/>
            <a:tailEnd type="oval" w="med" len="med"/>
          </a:ln>
        </p:spPr>
      </p:cxnSp>
      <p:cxnSp>
        <p:nvCxnSpPr>
          <p:cNvPr id="28680" name="直接连接符 19"/>
          <p:cNvCxnSpPr>
            <a:cxnSpLocks noChangeShapeType="1"/>
          </p:cNvCxnSpPr>
          <p:nvPr/>
        </p:nvCxnSpPr>
        <p:spPr bwMode="auto">
          <a:xfrm flipH="1">
            <a:off x="1562100" y="2533650"/>
            <a:ext cx="9936163" cy="0"/>
          </a:xfrm>
          <a:prstGeom prst="line">
            <a:avLst/>
          </a:prstGeom>
          <a:noFill/>
          <a:ln w="12700" cap="rnd" algn="ctr">
            <a:solidFill>
              <a:srgbClr val="99CC00"/>
            </a:solidFill>
            <a:prstDash val="sysDash"/>
            <a:round/>
            <a:headEnd type="oval" w="med" len="med"/>
            <a:tailEnd/>
          </a:ln>
        </p:spPr>
      </p:cxnSp>
      <p:cxnSp>
        <p:nvCxnSpPr>
          <p:cNvPr id="28681" name="直接连接符 20"/>
          <p:cNvCxnSpPr>
            <a:cxnSpLocks noChangeShapeType="1"/>
          </p:cNvCxnSpPr>
          <p:nvPr/>
        </p:nvCxnSpPr>
        <p:spPr bwMode="auto">
          <a:xfrm flipV="1">
            <a:off x="1562100" y="2163763"/>
            <a:ext cx="0" cy="369887"/>
          </a:xfrm>
          <a:prstGeom prst="line">
            <a:avLst/>
          </a:prstGeom>
          <a:noFill/>
          <a:ln w="12700" cap="rnd" algn="ctr">
            <a:solidFill>
              <a:srgbClr val="99CC00"/>
            </a:solidFill>
            <a:prstDash val="sysDash"/>
            <a:round/>
            <a:headEnd/>
            <a:tailEnd type="oval" w="med" len="med"/>
          </a:ln>
        </p:spPr>
      </p:cxnSp>
      <p:pic>
        <p:nvPicPr>
          <p:cNvPr id="28682" name="Picture 2" descr="C:\Documents and Settings\hp1\桌面\shutterstock_3921214 [转换].png"/>
          <p:cNvPicPr>
            <a:picLocks noChangeAspect="1" noChangeArrowheads="1"/>
          </p:cNvPicPr>
          <p:nvPr/>
        </p:nvPicPr>
        <p:blipFill>
          <a:blip r:embed="rId2"/>
          <a:srcRect/>
          <a:stretch>
            <a:fillRect/>
          </a:stretch>
        </p:blipFill>
        <p:spPr bwMode="auto">
          <a:xfrm>
            <a:off x="6242050" y="1938338"/>
            <a:ext cx="5330825" cy="43830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6"/>
          <p:cNvSpPr txBox="1">
            <a:spLocks noChangeArrowheads="1"/>
          </p:cNvSpPr>
          <p:nvPr/>
        </p:nvSpPr>
        <p:spPr bwMode="auto">
          <a:xfrm>
            <a:off x="1633538" y="2087563"/>
            <a:ext cx="5616575" cy="452437"/>
          </a:xfrm>
          <a:prstGeom prst="rect">
            <a:avLst/>
          </a:prstGeom>
          <a:noFill/>
          <a:ln w="9525">
            <a:noFill/>
            <a:miter lim="800000"/>
            <a:headEnd/>
            <a:tailEnd/>
          </a:ln>
        </p:spPr>
        <p:txBody>
          <a:bodyPr>
            <a:spAutoFit/>
          </a:bodyPr>
          <a:lstStyle/>
          <a:p>
            <a:pPr>
              <a:lnSpc>
                <a:spcPct val="130000"/>
              </a:lnSpc>
            </a:pPr>
            <a:r>
              <a:rPr lang="en-US" altLang="zh-CN">
                <a:solidFill>
                  <a:srgbClr val="99CC00"/>
                </a:solidFill>
                <a:latin typeface="微软雅黑"/>
                <a:ea typeface="微软雅黑"/>
                <a:cs typeface="微软雅黑"/>
              </a:rPr>
              <a:t>2.1.2 </a:t>
            </a:r>
            <a:r>
              <a:rPr lang="zh-CN" altLang="en-US">
                <a:solidFill>
                  <a:srgbClr val="99CC00"/>
                </a:solidFill>
                <a:latin typeface="微软雅黑"/>
                <a:ea typeface="微软雅黑"/>
                <a:cs typeface="微软雅黑"/>
              </a:rPr>
              <a:t>决定组织结构的因素</a:t>
            </a:r>
          </a:p>
        </p:txBody>
      </p:sp>
      <p:cxnSp>
        <p:nvCxnSpPr>
          <p:cNvPr id="29698" name="直接连接符 3"/>
          <p:cNvCxnSpPr>
            <a:cxnSpLocks noChangeShapeType="1"/>
          </p:cNvCxnSpPr>
          <p:nvPr/>
        </p:nvCxnSpPr>
        <p:spPr bwMode="auto">
          <a:xfrm flipH="1">
            <a:off x="1562100" y="2533650"/>
            <a:ext cx="3743325" cy="0"/>
          </a:xfrm>
          <a:prstGeom prst="line">
            <a:avLst/>
          </a:prstGeom>
          <a:noFill/>
          <a:ln w="12700" cap="rnd" algn="ctr">
            <a:solidFill>
              <a:srgbClr val="99CC00"/>
            </a:solidFill>
            <a:prstDash val="sysDash"/>
            <a:round/>
            <a:headEnd type="oval" w="med" len="med"/>
            <a:tailEnd/>
          </a:ln>
        </p:spPr>
      </p:cxnSp>
      <p:cxnSp>
        <p:nvCxnSpPr>
          <p:cNvPr id="29699" name="直接连接符 4"/>
          <p:cNvCxnSpPr>
            <a:cxnSpLocks noChangeShapeType="1"/>
          </p:cNvCxnSpPr>
          <p:nvPr/>
        </p:nvCxnSpPr>
        <p:spPr bwMode="auto">
          <a:xfrm flipV="1">
            <a:off x="1562100" y="2163763"/>
            <a:ext cx="0" cy="369887"/>
          </a:xfrm>
          <a:prstGeom prst="line">
            <a:avLst/>
          </a:prstGeom>
          <a:noFill/>
          <a:ln w="12700" cap="rnd" algn="ctr">
            <a:solidFill>
              <a:srgbClr val="99CC00"/>
            </a:solidFill>
            <a:prstDash val="sysDash"/>
            <a:round/>
            <a:headEnd/>
            <a:tailEnd type="oval" w="med" len="med"/>
          </a:ln>
        </p:spPr>
      </p:cxnSp>
      <p:grpSp>
        <p:nvGrpSpPr>
          <p:cNvPr id="75" name="组合 74"/>
          <p:cNvGrpSpPr>
            <a:grpSpLocks/>
          </p:cNvGrpSpPr>
          <p:nvPr/>
        </p:nvGrpSpPr>
        <p:grpSpPr bwMode="auto">
          <a:xfrm>
            <a:off x="6313488" y="1711325"/>
            <a:ext cx="4721225" cy="4597400"/>
            <a:chOff x="5697232" y="1567389"/>
            <a:chExt cx="4720835" cy="4597915"/>
          </a:xfrm>
        </p:grpSpPr>
        <p:grpSp>
          <p:nvGrpSpPr>
            <p:cNvPr id="29706" name="组合 6"/>
            <p:cNvGrpSpPr>
              <a:grpSpLocks/>
            </p:cNvGrpSpPr>
            <p:nvPr/>
          </p:nvGrpSpPr>
          <p:grpSpPr bwMode="auto">
            <a:xfrm>
              <a:off x="5740822" y="1567389"/>
              <a:ext cx="4677245" cy="4597915"/>
              <a:chOff x="513871" y="2189173"/>
              <a:chExt cx="4677245" cy="4597915"/>
            </a:xfrm>
          </p:grpSpPr>
          <p:sp>
            <p:nvSpPr>
              <p:cNvPr id="58" name="Ellipse 11"/>
              <p:cNvSpPr/>
              <p:nvPr/>
            </p:nvSpPr>
            <p:spPr>
              <a:xfrm>
                <a:off x="1829068" y="3602206"/>
                <a:ext cx="2015959" cy="2016351"/>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zh-CN" altLang="en-US" sz="2000" b="1" dirty="0">
                    <a:solidFill>
                      <a:schemeClr val="bg1"/>
                    </a:solidFill>
                    <a:latin typeface="微软雅黑" panose="020B0503020204020204" pitchFamily="34" charset="-122"/>
                    <a:ea typeface="微软雅黑" panose="020B0503020204020204" pitchFamily="34" charset="-122"/>
                  </a:rPr>
                  <a:t>决定组织结构的因素</a:t>
                </a:r>
              </a:p>
            </p:txBody>
          </p:sp>
          <p:grpSp>
            <p:nvGrpSpPr>
              <p:cNvPr id="29713" name="Groupe 6"/>
              <p:cNvGrpSpPr>
                <a:grpSpLocks/>
              </p:cNvGrpSpPr>
              <p:nvPr/>
            </p:nvGrpSpPr>
            <p:grpSpPr bwMode="auto">
              <a:xfrm>
                <a:off x="513871" y="2189173"/>
                <a:ext cx="4677245" cy="4597915"/>
                <a:chOff x="1891684" y="1021838"/>
                <a:chExt cx="5346684" cy="5256000"/>
              </a:xfrm>
            </p:grpSpPr>
            <p:sp>
              <p:nvSpPr>
                <p:cNvPr id="29714" name="Ellipse 1"/>
                <p:cNvSpPr>
                  <a:spLocks/>
                </p:cNvSpPr>
                <p:nvPr/>
              </p:nvSpPr>
              <p:spPr bwMode="auto">
                <a:xfrm>
                  <a:off x="3449603" y="1021838"/>
                  <a:ext cx="2203944" cy="1810269"/>
                </a:xfrm>
                <a:custGeom>
                  <a:avLst/>
                  <a:gdLst/>
                  <a:ahLst/>
                  <a:cxnLst>
                    <a:cxn ang="0">
                      <a:pos x="1354519" y="0"/>
                    </a:cxn>
                    <a:cxn ang="0">
                      <a:pos x="2709038" y="1354519"/>
                    </a:cxn>
                    <a:cxn ang="0">
                      <a:pos x="2391532" y="2225141"/>
                    </a:cxn>
                    <a:cxn ang="0">
                      <a:pos x="1370947" y="1844825"/>
                    </a:cxn>
                    <a:cxn ang="0">
                      <a:pos x="576781" y="2063055"/>
                    </a:cxn>
                    <a:cxn ang="0">
                      <a:pos x="16605" y="1555988"/>
                    </a:cxn>
                    <a:cxn ang="0">
                      <a:pos x="0" y="1354519"/>
                    </a:cxn>
                    <a:cxn ang="0">
                      <a:pos x="1354519" y="0"/>
                    </a:cxn>
                  </a:cxnLst>
                  <a:rect l="0" t="0"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gradFill rotWithShape="1">
                  <a:gsLst>
                    <a:gs pos="0">
                      <a:srgbClr val="537712"/>
                    </a:gs>
                    <a:gs pos="50000">
                      <a:srgbClr val="7AAD1F"/>
                    </a:gs>
                    <a:gs pos="100000">
                      <a:srgbClr val="92CE27"/>
                    </a:gs>
                  </a:gsLst>
                  <a:lin ang="16200000" scaled="1"/>
                </a:gradFill>
                <a:ln w="38100" cap="flat" cmpd="sng" algn="ctr">
                  <a:solidFill>
                    <a:schemeClr val="bg1"/>
                  </a:solidFill>
                  <a:prstDash val="solid"/>
                  <a:round/>
                  <a:headEnd type="none" w="med" len="med"/>
                  <a:tailEnd type="none" w="med" len="med"/>
                </a:ln>
              </p:spPr>
              <p:txBody>
                <a:bodyPr/>
                <a:lstStyle/>
                <a:p>
                  <a:endParaRPr lang="zh-CN" altLang="en-US"/>
                </a:p>
              </p:txBody>
            </p:sp>
            <p:sp>
              <p:nvSpPr>
                <p:cNvPr id="29715" name="Ellipse 2"/>
                <p:cNvSpPr>
                  <a:spLocks/>
                </p:cNvSpPr>
                <p:nvPr/>
              </p:nvSpPr>
              <p:spPr bwMode="auto">
                <a:xfrm rot="1602816">
                  <a:off x="5245384" y="2203403"/>
                  <a:ext cx="1992984" cy="2198981"/>
                </a:xfrm>
                <a:custGeom>
                  <a:avLst/>
                  <a:gdLst/>
                  <a:ahLst/>
                  <a:cxnLst>
                    <a:cxn ang="0">
                      <a:pos x="449568" y="163483"/>
                    </a:cxn>
                    <a:cxn ang="0">
                      <a:pos x="1095212" y="0"/>
                    </a:cxn>
                    <a:cxn ang="0">
                      <a:pos x="2449731" y="1354519"/>
                    </a:cxn>
                    <a:cxn ang="0">
                      <a:pos x="1216034" y="2702937"/>
                    </a:cxn>
                    <a:cxn ang="0">
                      <a:pos x="1053489" y="2115701"/>
                    </a:cxn>
                    <a:cxn ang="0">
                      <a:pos x="33278" y="1301846"/>
                    </a:cxn>
                    <a:cxn ang="0">
                      <a:pos x="0" y="559782"/>
                    </a:cxn>
                    <a:cxn ang="0">
                      <a:pos x="449568" y="163483"/>
                    </a:cxn>
                  </a:cxnLst>
                  <a:rect l="0" t="0"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gradFill rotWithShape="1">
                  <a:gsLst>
                    <a:gs pos="0">
                      <a:srgbClr val="9B8700"/>
                    </a:gs>
                    <a:gs pos="50000">
                      <a:srgbClr val="E0C300"/>
                    </a:gs>
                    <a:gs pos="100000">
                      <a:srgbClr val="FFE800"/>
                    </a:gs>
                  </a:gsLst>
                  <a:lin ang="18900000" scaled="1"/>
                </a:gradFill>
                <a:ln w="38100" cap="flat" cmpd="sng" algn="ctr">
                  <a:solidFill>
                    <a:schemeClr val="bg1"/>
                  </a:solidFill>
                  <a:prstDash val="solid"/>
                  <a:round/>
                  <a:headEnd type="none" w="med" len="med"/>
                  <a:tailEnd type="none" w="med" len="med"/>
                </a:ln>
              </p:spPr>
              <p:txBody>
                <a:bodyPr/>
                <a:lstStyle/>
                <a:p>
                  <a:endParaRPr lang="zh-CN" altLang="en-US"/>
                </a:p>
              </p:txBody>
            </p:sp>
            <p:sp>
              <p:nvSpPr>
                <p:cNvPr id="29716" name="Ellipse 4"/>
                <p:cNvSpPr>
                  <a:spLocks/>
                </p:cNvSpPr>
                <p:nvPr/>
              </p:nvSpPr>
              <p:spPr bwMode="auto">
                <a:xfrm rot="558114">
                  <a:off x="4468344" y="4240599"/>
                  <a:ext cx="2200599" cy="2037239"/>
                </a:xfrm>
                <a:custGeom>
                  <a:avLst/>
                  <a:gdLst/>
                  <a:ahLst/>
                  <a:cxnLst>
                    <a:cxn ang="0">
                      <a:pos x="1367525" y="32468"/>
                    </a:cxn>
                    <a:cxn ang="0">
                      <a:pos x="2064244" y="0"/>
                    </a:cxn>
                    <a:cxn ang="0">
                      <a:pos x="2704926" y="1149607"/>
                    </a:cxn>
                    <a:cxn ang="0">
                      <a:pos x="1350407" y="2504127"/>
                    </a:cxn>
                    <a:cxn ang="0">
                      <a:pos x="0" y="1231039"/>
                    </a:cxn>
                    <a:cxn ang="0">
                      <a:pos x="97064" y="1220133"/>
                    </a:cxn>
                    <a:cxn ang="0">
                      <a:pos x="1367525" y="32468"/>
                    </a:cxn>
                  </a:cxnLst>
                  <a:rect l="0" t="0"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gradFill rotWithShape="1">
                  <a:gsLst>
                    <a:gs pos="0">
                      <a:srgbClr val="954B00"/>
                    </a:gs>
                    <a:gs pos="50000">
                      <a:srgbClr val="D67000"/>
                    </a:gs>
                    <a:gs pos="100000">
                      <a:srgbClr val="FF8600"/>
                    </a:gs>
                  </a:gsLst>
                  <a:lin ang="18900000" scaled="1"/>
                </a:gradFill>
                <a:ln w="38100" cap="flat" cmpd="sng" algn="ctr">
                  <a:solidFill>
                    <a:schemeClr val="bg1"/>
                  </a:solidFill>
                  <a:prstDash val="solid"/>
                  <a:round/>
                  <a:headEnd type="none" w="med" len="med"/>
                  <a:tailEnd type="none" w="med" len="med"/>
                </a:ln>
              </p:spPr>
              <p:txBody>
                <a:bodyPr/>
                <a:lstStyle/>
                <a:p>
                  <a:endParaRPr lang="zh-CN" altLang="en-US"/>
                </a:p>
              </p:txBody>
            </p:sp>
            <p:sp>
              <p:nvSpPr>
                <p:cNvPr id="29717" name="Ellipse 3"/>
                <p:cNvSpPr>
                  <a:spLocks/>
                </p:cNvSpPr>
                <p:nvPr/>
              </p:nvSpPr>
              <p:spPr bwMode="auto">
                <a:xfrm rot="2184403">
                  <a:off x="2349043" y="4411197"/>
                  <a:ext cx="2203944" cy="1831079"/>
                </a:xfrm>
                <a:custGeom>
                  <a:avLst/>
                  <a:gdLst/>
                  <a:ahLst/>
                  <a:cxnLst>
                    <a:cxn ang="0">
                      <a:pos x="340166" y="0"/>
                    </a:cxn>
                    <a:cxn ang="0">
                      <a:pos x="2185723" y="111806"/>
                    </a:cxn>
                    <a:cxn ang="0">
                      <a:pos x="2674383" y="595470"/>
                    </a:cxn>
                    <a:cxn ang="0">
                      <a:pos x="2709038" y="896202"/>
                    </a:cxn>
                    <a:cxn ang="0">
                      <a:pos x="1354519" y="2250721"/>
                    </a:cxn>
                    <a:cxn ang="0">
                      <a:pos x="0" y="896202"/>
                    </a:cxn>
                    <a:cxn ang="0">
                      <a:pos x="340166" y="0"/>
                    </a:cxn>
                  </a:cxnLst>
                  <a:rect l="0" t="0"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gradFill rotWithShape="1">
                  <a:gsLst>
                    <a:gs pos="0">
                      <a:srgbClr val="880011"/>
                    </a:gs>
                    <a:gs pos="50000">
                      <a:srgbClr val="C4001E"/>
                    </a:gs>
                    <a:gs pos="100000">
                      <a:srgbClr val="EA0026"/>
                    </a:gs>
                  </a:gsLst>
                  <a:lin ang="0" scaled="1"/>
                </a:gradFill>
                <a:ln w="38100" cap="flat" cmpd="sng" algn="ctr">
                  <a:solidFill>
                    <a:schemeClr val="bg1"/>
                  </a:solidFill>
                  <a:prstDash val="solid"/>
                  <a:round/>
                  <a:headEnd type="none" w="med" len="med"/>
                  <a:tailEnd type="none" w="med" len="med"/>
                </a:ln>
              </p:spPr>
              <p:txBody>
                <a:bodyPr/>
                <a:lstStyle/>
                <a:p>
                  <a:endParaRPr lang="zh-CN" altLang="en-US"/>
                </a:p>
              </p:txBody>
            </p:sp>
            <p:sp>
              <p:nvSpPr>
                <p:cNvPr id="29718" name="Ellipse 5"/>
                <p:cNvSpPr>
                  <a:spLocks/>
                </p:cNvSpPr>
                <p:nvPr/>
              </p:nvSpPr>
              <p:spPr bwMode="auto">
                <a:xfrm rot="1112104">
                  <a:off x="1891684" y="2113562"/>
                  <a:ext cx="1806260" cy="2203944"/>
                </a:xfrm>
                <a:custGeom>
                  <a:avLst/>
                  <a:gdLst/>
                  <a:ahLst/>
                  <a:cxnLst>
                    <a:cxn ang="0">
                      <a:pos x="951727" y="60896"/>
                    </a:cxn>
                    <a:cxn ang="0">
                      <a:pos x="1354519" y="0"/>
                    </a:cxn>
                    <a:cxn ang="0">
                      <a:pos x="2220214" y="313028"/>
                    </a:cxn>
                    <a:cxn ang="0">
                      <a:pos x="1916237" y="1836252"/>
                    </a:cxn>
                    <a:cxn ang="0">
                      <a:pos x="2080225" y="2176965"/>
                    </a:cxn>
                    <a:cxn ang="0">
                      <a:pos x="1583502" y="2688234"/>
                    </a:cxn>
                    <a:cxn ang="0">
                      <a:pos x="1354519" y="2709038"/>
                    </a:cxn>
                    <a:cxn ang="0">
                      <a:pos x="0" y="1354519"/>
                    </a:cxn>
                    <a:cxn ang="0">
                      <a:pos x="951727" y="60896"/>
                    </a:cxn>
                  </a:cxnLst>
                  <a:rect l="0" t="0"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gradFill rotWithShape="1">
                  <a:gsLst>
                    <a:gs pos="0">
                      <a:srgbClr val="005A82"/>
                    </a:gs>
                    <a:gs pos="50000">
                      <a:srgbClr val="0085BC"/>
                    </a:gs>
                    <a:gs pos="100000">
                      <a:srgbClr val="009FE1"/>
                    </a:gs>
                  </a:gsLst>
                  <a:lin ang="10800000" scaled="1"/>
                </a:gradFill>
                <a:ln w="38100" cap="flat" cmpd="sng" algn="ctr">
                  <a:solidFill>
                    <a:schemeClr val="bg1"/>
                  </a:solidFill>
                  <a:prstDash val="solid"/>
                  <a:round/>
                  <a:headEnd type="none" w="med" len="med"/>
                  <a:tailEnd type="none" w="med" len="med"/>
                </a:ln>
              </p:spPr>
              <p:txBody>
                <a:bodyPr/>
                <a:lstStyle/>
                <a:p>
                  <a:endParaRPr lang="zh-CN" altLang="en-US"/>
                </a:p>
              </p:txBody>
            </p:sp>
          </p:grpSp>
        </p:grpSp>
        <p:sp>
          <p:nvSpPr>
            <p:cNvPr id="64" name="Rectangle 8"/>
            <p:cNvSpPr/>
            <p:nvPr/>
          </p:nvSpPr>
          <p:spPr>
            <a:xfrm>
              <a:off x="7419527" y="2073859"/>
              <a:ext cx="1230211" cy="400095"/>
            </a:xfrm>
            <a:prstGeom prst="rect">
              <a:avLst/>
            </a:prstGeom>
          </p:spPr>
          <p:txBody>
            <a:bodyPr anchor="ctr">
              <a:spAutoFit/>
            </a:bodyPr>
            <a:lstStyle/>
            <a:p>
              <a:pPr algn="ctr">
                <a:defRPr/>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战略因素</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65" name="Rectangle 9"/>
            <p:cNvSpPr/>
            <p:nvPr/>
          </p:nvSpPr>
          <p:spPr>
            <a:xfrm>
              <a:off x="9108487" y="3224925"/>
              <a:ext cx="1230211" cy="400095"/>
            </a:xfrm>
            <a:prstGeom prst="rect">
              <a:avLst/>
            </a:prstGeom>
          </p:spPr>
          <p:txBody>
            <a:bodyPr anchor="ctr">
              <a:spAutoFit/>
            </a:bodyPr>
            <a:lstStyle/>
            <a:p>
              <a:pPr algn="ctr">
                <a:defRPr/>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环境因素</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66" name="Rectangle 13"/>
            <p:cNvSpPr/>
            <p:nvPr/>
          </p:nvSpPr>
          <p:spPr>
            <a:xfrm>
              <a:off x="5697232" y="3224925"/>
              <a:ext cx="1501651" cy="400095"/>
            </a:xfrm>
            <a:prstGeom prst="rect">
              <a:avLst/>
            </a:prstGeom>
          </p:spPr>
          <p:txBody>
            <a:bodyPr anchor="ctr">
              <a:spAutoFit/>
            </a:bodyPr>
            <a:lstStyle/>
            <a:p>
              <a:pPr algn="ctr">
                <a:defRPr/>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权利因素</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67" name="Rectangle 14"/>
            <p:cNvSpPr/>
            <p:nvPr/>
          </p:nvSpPr>
          <p:spPr>
            <a:xfrm>
              <a:off x="6487742" y="5144428"/>
              <a:ext cx="1231798" cy="400095"/>
            </a:xfrm>
            <a:prstGeom prst="rect">
              <a:avLst/>
            </a:prstGeom>
          </p:spPr>
          <p:txBody>
            <a:bodyPr anchor="ctr">
              <a:spAutoFit/>
            </a:bodyPr>
            <a:lstStyle/>
            <a:p>
              <a:pPr algn="ctr">
                <a:defRPr/>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规模因素</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68" name="Rectangle 15"/>
            <p:cNvSpPr/>
            <p:nvPr/>
          </p:nvSpPr>
          <p:spPr>
            <a:xfrm>
              <a:off x="8500525" y="5069806"/>
              <a:ext cx="1230210" cy="400095"/>
            </a:xfrm>
            <a:prstGeom prst="rect">
              <a:avLst/>
            </a:prstGeom>
          </p:spPr>
          <p:txBody>
            <a:bodyPr anchor="ctr">
              <a:spAutoFit/>
            </a:bodyPr>
            <a:lstStyle/>
            <a:p>
              <a:pPr algn="ctr">
                <a:defRPr/>
              </a:pPr>
              <a:r>
                <a:rPr lang="zh-CN" altLang="en-US" sz="2000" cap="small" dirty="0">
                  <a:solidFill>
                    <a:schemeClr val="bg1"/>
                  </a:solidFill>
                  <a:latin typeface="微软雅黑" panose="020B0503020204020204" pitchFamily="34" charset="-122"/>
                  <a:ea typeface="微软雅黑" panose="020B0503020204020204" pitchFamily="34" charset="-122"/>
                  <a:cs typeface="Arial" pitchFamily="34" charset="0"/>
                </a:rPr>
                <a:t>技术因素</a:t>
              </a:r>
              <a:endParaRPr lang="en-US" sz="2000" cap="small"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grpSp>
        <p:nvGrpSpPr>
          <p:cNvPr id="84" name="组合 83"/>
          <p:cNvGrpSpPr>
            <a:grpSpLocks/>
          </p:cNvGrpSpPr>
          <p:nvPr/>
        </p:nvGrpSpPr>
        <p:grpSpPr bwMode="auto">
          <a:xfrm>
            <a:off x="1562100" y="3041650"/>
            <a:ext cx="3743325" cy="2930525"/>
            <a:chOff x="1561739" y="3041677"/>
            <a:chExt cx="3743760" cy="2930527"/>
          </a:xfrm>
        </p:grpSpPr>
        <p:sp>
          <p:nvSpPr>
            <p:cNvPr id="77" name="矩形 76"/>
            <p:cNvSpPr/>
            <p:nvPr/>
          </p:nvSpPr>
          <p:spPr>
            <a:xfrm>
              <a:off x="1561739" y="3041677"/>
              <a:ext cx="3743760" cy="2930527"/>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 name="Text Box 44"/>
            <p:cNvSpPr txBox="1">
              <a:spLocks noChangeArrowheads="1"/>
            </p:cNvSpPr>
            <p:nvPr/>
          </p:nvSpPr>
          <p:spPr bwMode="auto">
            <a:xfrm>
              <a:off x="1633185" y="3713190"/>
              <a:ext cx="3616745" cy="2163763"/>
            </a:xfrm>
            <a:prstGeom prst="rect">
              <a:avLst/>
            </a:prstGeom>
            <a:noFill/>
            <a:ln>
              <a:noFill/>
            </a:ln>
            <a:effectLst/>
            <a:extLst>
              <a:ext uri="{909E8E84-426E-40DD-AFC4-6F175D3DCCD1}"/>
              <a:ext uri="{91240B29-F687-4F45-9708-019B960494DF}"/>
              <a:ext uri="{AF507438-7753-43E0-B8FC-AC1667EBCBE1}"/>
            </a:extLst>
          </p:spPr>
          <p:txBody>
            <a:bodyPr>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pPr indent="403200" fontAlgn="auto">
                <a:spcBef>
                  <a:spcPts val="600"/>
                </a:spcBef>
                <a:spcAft>
                  <a:spcPts val="0"/>
                </a:spcAft>
                <a:defRPr/>
              </a:pPr>
              <a:r>
                <a:rPr lang="zh-CN" altLang="en-US" dirty="0">
                  <a:solidFill>
                    <a:schemeClr val="bg1"/>
                  </a:solidFill>
                </a:rPr>
                <a:t>战略决定结构是我们建立公司组织的基本原则。具有战略意义的关键业务和新事业生长点，应当在组织上有一个明确的负责单位，这些部门是公司组织的基本构成要素</a:t>
              </a:r>
              <a:r>
                <a:rPr lang="zh-CN" altLang="en-US" dirty="0" smtClean="0">
                  <a:solidFill>
                    <a:schemeClr val="bg1"/>
                  </a:solidFill>
                </a:rPr>
                <a:t>。</a:t>
              </a:r>
              <a:endParaRPr lang="en-US" altLang="zh-CN" dirty="0" smtClean="0">
                <a:solidFill>
                  <a:schemeClr val="bg1"/>
                </a:solidFill>
              </a:endParaRPr>
            </a:p>
            <a:p>
              <a:pPr algn="r" fontAlgn="auto">
                <a:spcBef>
                  <a:spcPts val="600"/>
                </a:spcBef>
                <a:spcAft>
                  <a:spcPts val="0"/>
                </a:spcAft>
                <a:defRPr/>
              </a:pPr>
              <a:r>
                <a:rPr lang="en-US" altLang="zh-CN" dirty="0" smtClean="0">
                  <a:solidFill>
                    <a:schemeClr val="bg1"/>
                  </a:solidFill>
                </a:rPr>
                <a:t>——《</a:t>
              </a:r>
              <a:r>
                <a:rPr lang="zh-CN" altLang="en-US" dirty="0">
                  <a:solidFill>
                    <a:schemeClr val="bg1"/>
                  </a:solidFill>
                </a:rPr>
                <a:t>华为基本法</a:t>
              </a:r>
              <a:r>
                <a:rPr lang="en-US" altLang="zh-CN" dirty="0">
                  <a:solidFill>
                    <a:schemeClr val="bg1"/>
                  </a:solidFill>
                </a:rPr>
                <a:t>》</a:t>
              </a:r>
              <a:endParaRPr lang="en-US" dirty="0">
                <a:solidFill>
                  <a:schemeClr val="bg1"/>
                </a:solidFill>
              </a:endParaRPr>
            </a:p>
          </p:txBody>
        </p:sp>
        <p:sp>
          <p:nvSpPr>
            <p:cNvPr id="82" name="Rectangle 33"/>
            <p:cNvSpPr/>
            <p:nvPr>
              <p:custDataLst>
                <p:tags r:id="rId1"/>
              </p:custDataLst>
            </p:nvPr>
          </p:nvSpPr>
          <p:spPr bwMode="auto">
            <a:xfrm>
              <a:off x="1561739" y="3140102"/>
              <a:ext cx="3743760" cy="487363"/>
            </a:xfrm>
            <a:prstGeom prst="rect">
              <a:avLst/>
            </a:prstGeom>
            <a:solidFill>
              <a:srgbClr val="99CC00">
                <a:alpha val="69804"/>
              </a:srgbClr>
            </a:solidFill>
            <a:ln w="9525" cap="flat" cmpd="sng" algn="ctr">
              <a:noFill/>
              <a:prstDash val="solid"/>
              <a:headEnd type="none" w="med" len="med"/>
              <a:tailEnd type="none" w="med" len="med"/>
            </a:ln>
            <a:effectLst/>
          </p:spPr>
          <p:txBody>
            <a:bodyPr lIns="68583" tIns="34292" rIns="68583" bIns="34292"/>
            <a:lstStyle/>
            <a:p>
              <a:pPr algn="ctr" defTabSz="685637">
                <a:defRPr/>
              </a:pPr>
              <a:endParaRPr lang="en-US" sz="1500" kern="0" dirty="0">
                <a:gradFill>
                  <a:gsLst>
                    <a:gs pos="0">
                      <a:srgbClr val="FFFFFF"/>
                    </a:gs>
                    <a:gs pos="100000">
                      <a:srgbClr val="FFFFFF"/>
                    </a:gs>
                  </a:gsLst>
                  <a:lin ang="5400000" scaled="0"/>
                </a:gradFill>
                <a:latin typeface="Segoe UI"/>
                <a:ea typeface="+mn-ea"/>
              </a:endParaRPr>
            </a:p>
          </p:txBody>
        </p:sp>
        <p:sp>
          <p:nvSpPr>
            <p:cNvPr id="83" name="TextBox 32"/>
            <p:cNvSpPr txBox="1"/>
            <p:nvPr>
              <p:custDataLst>
                <p:tags r:id="rId2"/>
              </p:custDataLst>
            </p:nvPr>
          </p:nvSpPr>
          <p:spPr>
            <a:xfrm>
              <a:off x="1561739" y="3160740"/>
              <a:ext cx="3743760" cy="446087"/>
            </a:xfrm>
            <a:prstGeom prst="rect">
              <a:avLst/>
            </a:prstGeom>
            <a:noFill/>
          </p:spPr>
          <p:txBody>
            <a:bodyPr lIns="68586" tIns="68586" rIns="68586" bIns="68586">
              <a:spAutoFit/>
            </a:bodyPr>
            <a:lstStyle/>
            <a:p>
              <a:pPr algn="ctr" fontAlgn="auto">
                <a:spcBef>
                  <a:spcPts val="0"/>
                </a:spcBef>
                <a:spcAft>
                  <a:spcPts val="0"/>
                </a:spcAft>
                <a:buSzPct val="90000"/>
                <a:defRPr/>
              </a:pPr>
              <a:r>
                <a:rPr lang="en-US" altLang="zh-CN" sz="2000" kern="0" dirty="0">
                  <a:solidFill>
                    <a:srgbClr val="FFFFFF">
                      <a:alpha val="99000"/>
                    </a:srgbClr>
                  </a:solidFill>
                  <a:latin typeface="微软雅黑" panose="020B0503020204020204" pitchFamily="34" charset="-122"/>
                  <a:ea typeface="微软雅黑" panose="020B0503020204020204" pitchFamily="34" charset="-122"/>
                </a:rPr>
                <a:t>-- </a:t>
              </a:r>
              <a:r>
                <a:rPr lang="zh-CN" altLang="en-US" sz="2000" kern="0" dirty="0">
                  <a:solidFill>
                    <a:srgbClr val="FFFFFF">
                      <a:alpha val="99000"/>
                    </a:srgbClr>
                  </a:solidFill>
                  <a:latin typeface="微软雅黑" panose="020B0503020204020204" pitchFamily="34" charset="-122"/>
                  <a:ea typeface="微软雅黑" panose="020B0503020204020204" pitchFamily="34" charset="-122"/>
                </a:rPr>
                <a:t>观 点 </a:t>
              </a:r>
              <a:r>
                <a:rPr lang="en-US" altLang="zh-CN" sz="2000" kern="0" dirty="0">
                  <a:solidFill>
                    <a:srgbClr val="FFFFFF">
                      <a:alpha val="99000"/>
                    </a:srgbClr>
                  </a:solidFill>
                  <a:latin typeface="微软雅黑" panose="020B0503020204020204" pitchFamily="34" charset="-122"/>
                  <a:ea typeface="微软雅黑" panose="020B0503020204020204" pitchFamily="34" charset="-122"/>
                </a:rPr>
                <a:t>--</a:t>
              </a:r>
              <a:endParaRPr lang="en-US" sz="2000" kern="0" dirty="0">
                <a:solidFill>
                  <a:srgbClr val="FFFFFF">
                    <a:alpha val="99000"/>
                  </a:srgb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ppt_x"/>
                                          </p:val>
                                        </p:tav>
                                        <p:tav tm="100000">
                                          <p:val>
                                            <p:strVal val="#ppt_x"/>
                                          </p:val>
                                        </p:tav>
                                      </p:tavLst>
                                    </p:anim>
                                    <p:anim calcmode="lin" valueType="num">
                                      <p:cBhvr additive="base">
                                        <p:cTn id="1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20789</TotalTime>
  <Words>6047</Words>
  <Application>Microsoft Office PowerPoint</Application>
  <PresentationFormat>Custom</PresentationFormat>
  <Paragraphs>286</Paragraphs>
  <Slides>47</Slides>
  <Notes>0</Notes>
  <HiddenSlides>0</HiddenSlides>
  <MMClips>0</MMClips>
  <ScaleCrop>false</ScaleCrop>
  <HeadingPairs>
    <vt:vector size="6" baseType="variant">
      <vt:variant>
        <vt:lpstr>已用的字体</vt:lpstr>
      </vt:variant>
      <vt:variant>
        <vt:i4>12</vt:i4>
      </vt:variant>
      <vt:variant>
        <vt:lpstr>演示文稿设计模板</vt:lpstr>
      </vt:variant>
      <vt:variant>
        <vt:i4>17</vt:i4>
      </vt:variant>
      <vt:variant>
        <vt:lpstr>幻灯片标题</vt:lpstr>
      </vt:variant>
      <vt:variant>
        <vt:i4>47</vt:i4>
      </vt:variant>
    </vt:vector>
  </HeadingPairs>
  <TitlesOfParts>
    <vt:vector size="76" baseType="lpstr">
      <vt:lpstr>Calibri</vt:lpstr>
      <vt:lpstr>宋体</vt:lpstr>
      <vt:lpstr>Arial</vt:lpstr>
      <vt:lpstr>Segoe UI</vt:lpstr>
      <vt:lpstr>Impact</vt:lpstr>
      <vt:lpstr>微软雅黑</vt:lpstr>
      <vt:lpstr>Agency FB</vt:lpstr>
      <vt:lpstr>Adobe 宋体 Std L</vt:lpstr>
      <vt:lpstr>Wingdings</vt:lpstr>
      <vt:lpstr>Times New Roman</vt:lpstr>
      <vt:lpstr>Gulim</vt:lpstr>
      <vt:lpstr>Segoe</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微软用户</cp:lastModifiedBy>
  <cp:revision>4798</cp:revision>
  <dcterms:created xsi:type="dcterms:W3CDTF">2012-10-07T00:28:30Z</dcterms:created>
  <dcterms:modified xsi:type="dcterms:W3CDTF">2013-04-19T01:12:14Z</dcterms:modified>
</cp:coreProperties>
</file>